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36"/>
  </p:notesMasterIdLst>
  <p:handoutMasterIdLst>
    <p:handoutMasterId r:id="rId37"/>
  </p:handoutMasterIdLst>
  <p:sldIdLst>
    <p:sldId id="256" r:id="rId2"/>
    <p:sldId id="332" r:id="rId3"/>
    <p:sldId id="317" r:id="rId4"/>
    <p:sldId id="316" r:id="rId5"/>
    <p:sldId id="311" r:id="rId6"/>
    <p:sldId id="312" r:id="rId7"/>
    <p:sldId id="313" r:id="rId8"/>
    <p:sldId id="314" r:id="rId9"/>
    <p:sldId id="318" r:id="rId10"/>
    <p:sldId id="337" r:id="rId11"/>
    <p:sldId id="327" r:id="rId12"/>
    <p:sldId id="323" r:id="rId13"/>
    <p:sldId id="282" r:id="rId14"/>
    <p:sldId id="278" r:id="rId15"/>
    <p:sldId id="319" r:id="rId16"/>
    <p:sldId id="328" r:id="rId17"/>
    <p:sldId id="333" r:id="rId18"/>
    <p:sldId id="336" r:id="rId19"/>
    <p:sldId id="284" r:id="rId20"/>
    <p:sldId id="285" r:id="rId21"/>
    <p:sldId id="290" r:id="rId22"/>
    <p:sldId id="296" r:id="rId23"/>
    <p:sldId id="281" r:id="rId24"/>
    <p:sldId id="300" r:id="rId25"/>
    <p:sldId id="293" r:id="rId26"/>
    <p:sldId id="329" r:id="rId27"/>
    <p:sldId id="325" r:id="rId28"/>
    <p:sldId id="324" r:id="rId29"/>
    <p:sldId id="292" r:id="rId30"/>
    <p:sldId id="331" r:id="rId31"/>
    <p:sldId id="280" r:id="rId32"/>
    <p:sldId id="334" r:id="rId33"/>
    <p:sldId id="335" r:id="rId34"/>
    <p:sldId id="303" r:id="rId35"/>
  </p:sldIdLst>
  <p:sldSz cx="9144000" cy="6858000" type="screen4x3"/>
  <p:notesSz cx="6858000" cy="92964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BF271"/>
    <a:srgbClr val="FBF376"/>
    <a:srgbClr val="E5C425"/>
    <a:srgbClr val="E3BF24"/>
    <a:srgbClr val="0000CC"/>
    <a:srgbClr val="993366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-181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2856" y="-90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interSettings" Target="printerSettings/printerSettings1.bin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5D369797-1C59-464D-ACDE-13249FD92CD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545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png>
</file>

<file path=ppt/media/image3.jpeg>
</file>

<file path=ppt/media/image4.jpeg>
</file>

<file path=ppt/media/image5.gif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049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6425"/>
            <a:ext cx="502920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91B45637-69C7-0342-8C1B-BCFCC90E017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26855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32770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C48CB5D3-1DF3-2C4F-98D3-A582A3FFBEA3}" type="slidenum">
              <a:rPr lang="en-US" sz="1200">
                <a:latin typeface="Times New Roman" charset="0"/>
              </a:rPr>
              <a:pPr eaLnBrk="1" hangingPunct="1"/>
              <a:t>19</a:t>
            </a:fld>
            <a:endParaRPr lang="en-US" sz="1200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8900"/>
            <a:ext cx="1393825" cy="925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3886200"/>
            <a:ext cx="8128000" cy="175260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5221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D00A107-49D7-084C-8C36-CA270864FD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14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0" y="114300"/>
            <a:ext cx="1943100" cy="59055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114300"/>
            <a:ext cx="5676900" cy="59055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64F9940-017B-FB47-AEF7-9E8C516BC6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313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068268-2FA2-DC40-A370-AE446C23F38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149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7D633E-E14D-6943-B2FE-1F4EB2EE236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570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0" y="1333500"/>
            <a:ext cx="3810000" cy="4686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333500"/>
            <a:ext cx="3810000" cy="46863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609CFDD-7D82-BB4A-A2D9-53B6E74FFA6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33866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DC59C76-E620-1141-A68A-32A7C72373F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1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A09605-E1E5-2D47-91B4-1846F894BD1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791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C5D1D2B-0F7D-6E47-B44D-4243F84958A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0045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13F9B9-F1B5-3241-A7FE-F169FDDDF3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8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DFB6DA-4340-C749-8EAF-7B8F36CB6F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956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5" y="114300"/>
            <a:ext cx="69469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333500"/>
            <a:ext cx="7772400" cy="468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5" y="6008688"/>
            <a:ext cx="18415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endParaRPr lang="en-US">
              <a:cs typeface="Arial" charset="0"/>
            </a:endParaRPr>
          </a:p>
        </p:txBody>
      </p:sp>
      <p:sp>
        <p:nvSpPr>
          <p:cNvPr id="25191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0" y="6400800"/>
            <a:ext cx="4191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9168929B-5337-1448-9932-7468BBD948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5100"/>
            <a:ext cx="1393825" cy="925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0" y="6473825"/>
            <a:ext cx="2265363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/>
          <a:p>
            <a:pPr eaLnBrk="0" hangingPunct="0">
              <a:spcBef>
                <a:spcPct val="0"/>
              </a:spcBef>
              <a:buFontTx/>
              <a:buNone/>
            </a:pPr>
            <a:r>
              <a:rPr lang="en-US" sz="1200">
                <a:solidFill>
                  <a:srgbClr val="FF8000"/>
                </a:solidFill>
              </a:rPr>
              <a:t>OSG User School 2016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3" y="1155700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27" r:id="rId1"/>
    <p:sldLayoutId id="2147484017" r:id="rId2"/>
    <p:sldLayoutId id="2147484018" r:id="rId3"/>
    <p:sldLayoutId id="2147484019" r:id="rId4"/>
    <p:sldLayoutId id="2147484020" r:id="rId5"/>
    <p:sldLayoutId id="2147484021" r:id="rId6"/>
    <p:sldLayoutId id="2147484022" r:id="rId7"/>
    <p:sldLayoutId id="2147484023" r:id="rId8"/>
    <p:sldLayoutId id="2147484024" r:id="rId9"/>
    <p:sldLayoutId id="2147484025" r:id="rId10"/>
    <p:sldLayoutId id="2147484026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+mn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ckoch5@wisc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sz="4000" b="1" dirty="0">
                <a:latin typeface="Arial" charset="0"/>
                <a:ea typeface="ＭＳ Ｐゴシック" charset="0"/>
                <a:cs typeface="ＭＳ Ｐゴシック" charset="0"/>
              </a:rPr>
              <a:t>Workflows: from Development to Automated Production</a:t>
            </a:r>
            <a:br>
              <a:rPr lang="en-US" sz="4000" b="1" dirty="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2400" b="1" dirty="0" smtClean="0">
                <a:latin typeface="Arial" charset="0"/>
              </a:rPr>
              <a:t>Friday morning</a:t>
            </a:r>
            <a:r>
              <a:rPr lang="en-US" sz="2400" b="1" dirty="0">
                <a:latin typeface="Arial" charset="0"/>
              </a:rPr>
              <a:t>, </a:t>
            </a:r>
            <a:r>
              <a:rPr lang="en-US" sz="2400" b="1" dirty="0" smtClean="0">
                <a:latin typeface="Arial" charset="0"/>
              </a:rPr>
              <a:t>10:30 am</a:t>
            </a:r>
            <a:r>
              <a:rPr lang="en-US" sz="2400" b="1" dirty="0" smtClean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endParaRPr lang="en-US" sz="2400" b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5362" name="Subtitle 2"/>
          <p:cNvSpPr>
            <a:spLocks noGrp="1"/>
          </p:cNvSpPr>
          <p:nvPr>
            <p:ph type="subTitle" idx="1"/>
          </p:nvPr>
        </p:nvSpPr>
        <p:spPr>
          <a:xfrm>
            <a:off x="512763" y="3886200"/>
            <a:ext cx="8128000" cy="1752600"/>
          </a:xfrm>
        </p:spPr>
        <p:txBody>
          <a:bodyPr/>
          <a:lstStyle/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Christina Koch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  <a:hlinkClick r:id="rId2"/>
              </a:rPr>
              <a:t>ckoch5@wisc.edu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Research Computing Facilitators</a:t>
            </a:r>
          </a:p>
          <a:p>
            <a:pPr eaLnBrk="1" hangingPunct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University of Wisconsin - Madison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Scaling Workflows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Your (“small”) DAG runs!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Now what?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</a:rPr>
              <a:t>Need </a:t>
            </a:r>
            <a:r>
              <a:rPr lang="en-US" dirty="0">
                <a:latin typeface="Arial" charset="0"/>
                <a:ea typeface="ＭＳ Ｐゴシック" charset="0"/>
              </a:rPr>
              <a:t>to make it run </a:t>
            </a:r>
            <a:r>
              <a:rPr lang="en-US" i="1" dirty="0" smtClean="0">
                <a:latin typeface="Arial" charset="0"/>
                <a:ea typeface="ＭＳ Ｐゴシック" charset="0"/>
              </a:rPr>
              <a:t>full scale</a:t>
            </a:r>
            <a:endParaRPr lang="en-US" i="1" dirty="0">
              <a:latin typeface="Arial" charset="0"/>
              <a:ea typeface="ＭＳ Ｐゴシック" charset="0"/>
            </a:endParaRP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B6A99C42-9856-0743-841D-25137E210257}" type="slidenum">
              <a:rPr lang="en-US" sz="1400">
                <a:solidFill>
                  <a:srgbClr val="FF8000"/>
                </a:solidFill>
              </a:rPr>
              <a:pPr/>
              <a:t>10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9" name="Picture 1" descr="Moon_Buggy_Ap16-KSC-71PC-77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16" t="6558"/>
          <a:stretch>
            <a:fillRect/>
          </a:stretch>
        </p:blipFill>
        <p:spPr bwMode="auto">
          <a:xfrm>
            <a:off x="912527" y="3277117"/>
            <a:ext cx="2716212" cy="2200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 descr="NASA_Apollo_17_Lunar_Roving_Vehicl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14" r="9985" b="12437"/>
          <a:stretch>
            <a:fillRect/>
          </a:stretch>
        </p:blipFill>
        <p:spPr bwMode="auto">
          <a:xfrm>
            <a:off x="5540089" y="3286642"/>
            <a:ext cx="2463800" cy="2208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" name="Straight Arrow Connector 10"/>
          <p:cNvCxnSpPr>
            <a:stCxn id="9" idx="3"/>
            <a:endCxn id="10" idx="1"/>
          </p:cNvCxnSpPr>
          <p:nvPr/>
        </p:nvCxnSpPr>
        <p:spPr bwMode="auto">
          <a:xfrm>
            <a:off x="3628739" y="4377255"/>
            <a:ext cx="1911350" cy="127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5"/>
          <p:cNvSpPr txBox="1">
            <a:spLocks noChangeArrowheads="1"/>
          </p:cNvSpPr>
          <p:nvPr/>
        </p:nvSpPr>
        <p:spPr bwMode="auto">
          <a:xfrm>
            <a:off x="4158964" y="3870842"/>
            <a:ext cx="1042988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/>
              <a:t>to the</a:t>
            </a:r>
          </a:p>
          <a:p>
            <a:pPr eaLnBrk="1" hangingPunct="1">
              <a:buFontTx/>
              <a:buNone/>
            </a:pPr>
            <a:r>
              <a:rPr lang="en-US"/>
              <a:t>moon!</a:t>
            </a:r>
          </a:p>
        </p:txBody>
      </p:sp>
    </p:spTree>
    <p:extLst>
      <p:ext uri="{BB962C8B-B14F-4D97-AF65-F5344CB8AC3E}">
        <p14:creationId xmlns:p14="http://schemas.microsoft.com/office/powerpoint/2010/main" val="2784020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Scaling Up: </a:t>
            </a:r>
            <a:r>
              <a:rPr lang="en-US" u="sng">
                <a:latin typeface="Arial" charset="0"/>
                <a:ea typeface="ＭＳ Ｐゴシック" charset="0"/>
                <a:cs typeface="ＭＳ Ｐゴシック" charset="0"/>
              </a:rPr>
              <a:t>OSG</a:t>
            </a:r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 Rules of Thumb</a:t>
            </a:r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CPU (single-threaded)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Best jobs run between </a:t>
            </a:r>
            <a:r>
              <a:rPr lang="en-US" b="1">
                <a:latin typeface="Arial" charset="0"/>
                <a:ea typeface="ＭＳ Ｐゴシック" charset="0"/>
              </a:rPr>
              <a:t>10 min</a:t>
            </a:r>
            <a:r>
              <a:rPr lang="en-US">
                <a:latin typeface="Arial" charset="0"/>
                <a:ea typeface="ＭＳ Ｐゴシック" charset="0"/>
              </a:rPr>
              <a:t> and </a:t>
            </a:r>
            <a:r>
              <a:rPr lang="en-US" b="1">
                <a:latin typeface="Arial" charset="0"/>
                <a:ea typeface="ＭＳ Ｐゴシック" charset="0"/>
              </a:rPr>
              <a:t>10 hrs</a:t>
            </a:r>
            <a:endParaRPr lang="en-US">
              <a:latin typeface="Arial" charset="0"/>
              <a:ea typeface="ＭＳ Ｐゴシック" charset="0"/>
            </a:endParaRPr>
          </a:p>
          <a:p>
            <a:pPr marL="1828800" lvl="4" indent="0">
              <a:buFont typeface="Wingdings" charset="0"/>
              <a:buNone/>
            </a:pPr>
            <a:r>
              <a:rPr lang="en-US">
                <a:latin typeface="Arial" charset="0"/>
                <a:ea typeface="ＭＳ Ｐゴシック" charset="0"/>
              </a:rPr>
              <a:t>(Upper limit somewhat soft)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Data (disk and network)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Keep scratch working space &lt; 20 GB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Intermediate needs (/tmp?)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Use alternative data transfer appropriately 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Memory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Closer to 1 GB than 8 GB</a:t>
            </a:r>
          </a:p>
        </p:txBody>
      </p:sp>
      <p:sp>
        <p:nvSpPr>
          <p:cNvPr id="2457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5F937D6-F574-7F41-84AD-4A1EA119D25D}" type="slidenum">
              <a:rPr lang="en-US" sz="1400">
                <a:solidFill>
                  <a:srgbClr val="FF8000"/>
                </a:solidFill>
              </a:rPr>
              <a:pPr/>
              <a:t>11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>
          <a:xfrm>
            <a:off x="1228725" y="114300"/>
            <a:ext cx="7502525" cy="11430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Testing, Testing, 1-2-3 …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5602" name="Content Placeholder 2"/>
          <p:cNvSpPr>
            <a:spLocks noGrp="1"/>
          </p:cNvSpPr>
          <p:nvPr>
            <p:ph idx="1"/>
          </p:nvPr>
        </p:nvSpPr>
        <p:spPr>
          <a:xfrm>
            <a:off x="774700" y="1104900"/>
            <a:ext cx="8140700" cy="4876800"/>
          </a:xfrm>
        </p:spPr>
        <p:txBody>
          <a:bodyPr/>
          <a:lstStyle/>
          <a:p>
            <a:endParaRPr lang="en-US" sz="260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ALWAYS test a subset after making changes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How big of a change needs retesting?</a:t>
            </a:r>
          </a:p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Scale up gradually</a:t>
            </a:r>
          </a:p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Avoid making problems for others (and for yourself)</a:t>
            </a:r>
          </a:p>
          <a:p>
            <a:endParaRPr lang="en-US" sz="260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560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D41A1C9B-2DAC-5C45-A5B3-7EA5459001D5}" type="slidenum">
              <a:rPr lang="en-US" sz="1400">
                <a:solidFill>
                  <a:srgbClr val="FF8000"/>
                </a:solidFill>
              </a:rPr>
              <a:pPr/>
              <a:t>12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Scaling Up - Things to Think About</a:t>
            </a: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515938" y="1333500"/>
            <a:ext cx="8399462" cy="4876800"/>
          </a:xfrm>
        </p:spPr>
        <p:txBody>
          <a:bodyPr/>
          <a:lstStyle/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More jobs: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100-MB per input files may be fine for 10 or 100 jobs, but not for 1000 jobs. Why?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m</a:t>
            </a:r>
            <a:r>
              <a:rPr lang="en-US" dirty="0" smtClean="0">
                <a:latin typeface="Arial" charset="0"/>
                <a:ea typeface="ＭＳ Ｐゴシック" charset="0"/>
              </a:rPr>
              <a:t>ost submit queues will falter beyond ~10,000 total jobs</a:t>
            </a:r>
          </a:p>
          <a:p>
            <a:pPr marL="342900" lvl="1" indent="-342900">
              <a:buClr>
                <a:srgbClr val="000080"/>
              </a:buClr>
              <a:buFont typeface="Times" charset="0"/>
              <a:buChar char="•"/>
              <a:defRPr/>
            </a:pPr>
            <a:r>
              <a:rPr lang="en-US" sz="3200" dirty="0" smtClean="0">
                <a:latin typeface="Arial" charset="0"/>
                <a:ea typeface="ＭＳ Ｐゴシック" charset="0"/>
              </a:rPr>
              <a:t>Larger files:</a:t>
            </a:r>
            <a:endParaRPr lang="en-US" dirty="0" smtClean="0">
              <a:latin typeface="Arial" charset="0"/>
              <a:ea typeface="ＭＳ Ｐゴシック" charset="0"/>
            </a:endParaRP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m</a:t>
            </a:r>
            <a:r>
              <a:rPr lang="en-US" dirty="0" smtClean="0">
                <a:latin typeface="Arial" charset="0"/>
                <a:ea typeface="ＭＳ Ｐゴシック" charset="0"/>
              </a:rPr>
              <a:t>ore disk space, perhaps more memory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p</a:t>
            </a:r>
            <a:r>
              <a:rPr lang="en-US" dirty="0" smtClean="0">
                <a:latin typeface="Arial" charset="0"/>
                <a:ea typeface="ＭＳ Ｐゴシック" charset="0"/>
              </a:rPr>
              <a:t>otentially more transfer and compute time</a:t>
            </a:r>
          </a:p>
          <a:p>
            <a:pPr marL="0" indent="0" algn="ctr">
              <a:buFont typeface="Times" charset="0"/>
              <a:buNone/>
              <a:defRPr/>
            </a:pPr>
            <a:r>
              <a:rPr lang="en-US" b="1" dirty="0" smtClean="0">
                <a:latin typeface="Arial" charset="0"/>
                <a:ea typeface="ＭＳ Ｐゴシック" charset="0"/>
              </a:rPr>
              <a:t>Be kind to your submit and execute nodes and to fellow users!</a:t>
            </a:r>
          </a:p>
        </p:txBody>
      </p:sp>
      <p:sp>
        <p:nvSpPr>
          <p:cNvPr id="2662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34E2D30-9DD6-5F4C-AA6E-9BF3E5AFA490}" type="slidenum">
              <a:rPr lang="en-US" sz="1400">
                <a:solidFill>
                  <a:srgbClr val="FF8000"/>
                </a:solidFill>
              </a:rPr>
              <a:pPr/>
              <a:t>13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Solutions for More Jobs</a:t>
            </a:r>
          </a:p>
        </p:txBody>
      </p:sp>
      <p:sp>
        <p:nvSpPr>
          <p:cNvPr id="27650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Use a DAG to throttle the number of idle or queued jobs (“max-idle” and/or “DAGMAN CONFIG”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)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new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HTCondor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 options to do this in a submit file as well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Add more resiliency measures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“RETRY”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(works per-submit file)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“SCRIPT POST”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(use $RETURN, check output)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Use SPLICE, VAR, and DIR for modularity/organization</a:t>
            </a:r>
          </a:p>
        </p:txBody>
      </p:sp>
      <p:sp>
        <p:nvSpPr>
          <p:cNvPr id="2765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87ACB08-4258-8340-8178-5B4779934FA4}" type="slidenum">
              <a:rPr lang="en-US" sz="1400">
                <a:solidFill>
                  <a:srgbClr val="FF8000"/>
                </a:solidFill>
              </a:rPr>
              <a:pPr/>
              <a:t>14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Solutions for Larger Files</a:t>
            </a:r>
          </a:p>
        </p:txBody>
      </p:sp>
      <p:sp>
        <p:nvSpPr>
          <p:cNvPr id="28674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File manipulations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split input files to </a:t>
            </a:r>
            <a:r>
              <a:rPr lang="en-US" b="1">
                <a:latin typeface="Arial" charset="0"/>
                <a:ea typeface="ＭＳ Ｐゴシック" charset="0"/>
              </a:rPr>
              <a:t>send minimal data </a:t>
            </a:r>
            <a:r>
              <a:rPr lang="en-US">
                <a:latin typeface="Arial" charset="0"/>
                <a:ea typeface="ＭＳ Ｐゴシック" charset="0"/>
              </a:rPr>
              <a:t>with each job</a:t>
            </a:r>
          </a:p>
          <a:p>
            <a:pPr lvl="1"/>
            <a:r>
              <a:rPr lang="en-US" b="1">
                <a:latin typeface="Arial" charset="0"/>
                <a:ea typeface="ＭＳ Ｐゴシック" charset="0"/>
              </a:rPr>
              <a:t>filter</a:t>
            </a:r>
            <a:r>
              <a:rPr lang="en-US">
                <a:latin typeface="Arial" charset="0"/>
                <a:ea typeface="ＭＳ Ｐゴシック" charset="0"/>
              </a:rPr>
              <a:t> input </a:t>
            </a:r>
            <a:r>
              <a:rPr lang="en-US" i="1">
                <a:latin typeface="Arial" charset="0"/>
                <a:ea typeface="ＭＳ Ｐゴシック" charset="0"/>
              </a:rPr>
              <a:t>and</a:t>
            </a:r>
            <a:r>
              <a:rPr lang="en-US">
                <a:latin typeface="Arial" charset="0"/>
                <a:ea typeface="ＭＳ Ｐゴシック" charset="0"/>
              </a:rPr>
              <a:t> output files to transfer only essential data 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use compression/decompression</a:t>
            </a:r>
          </a:p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Follow file delivery methods from y</a:t>
            </a:r>
            <a:r>
              <a:rPr lang="en-US" altLang="ja-JP">
                <a:latin typeface="Arial" charset="0"/>
                <a:ea typeface="ＭＳ Ｐゴシック" charset="0"/>
                <a:cs typeface="ＭＳ Ｐゴシック" charset="0"/>
              </a:rPr>
              <a:t>esterday for files that are still “large”</a:t>
            </a:r>
          </a:p>
        </p:txBody>
      </p:sp>
      <p:sp>
        <p:nvSpPr>
          <p:cNvPr id="2867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B2CDCE6E-BFAB-7A46-970F-7C8B3C594E34}" type="slidenum">
              <a:rPr lang="en-US" sz="1400">
                <a:solidFill>
                  <a:srgbClr val="FF8000"/>
                </a:solidFill>
              </a:rPr>
              <a:pPr/>
              <a:t>15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Self-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Checkpointing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674" name="Content Placeholder 2"/>
          <p:cNvSpPr>
            <a:spLocks noGrp="1"/>
          </p:cNvSpPr>
          <p:nvPr>
            <p:ph idx="1"/>
          </p:nvPr>
        </p:nvSpPr>
        <p:spPr>
          <a:xfrm>
            <a:off x="774700" y="1333499"/>
            <a:ext cx="7772400" cy="5070227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Solution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for long jobs and “shish-kebabs”</a:t>
            </a:r>
            <a:endParaRPr lang="en-US" dirty="0" smtClean="0">
              <a:latin typeface="Arial" charset="0"/>
              <a:ea typeface="ＭＳ Ｐゴシック" charset="0"/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Changes to your code</a:t>
            </a:r>
          </a:p>
          <a:p>
            <a:pPr marL="914400" lvl="1" indent="-514350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Periodically save information about progress to a new file (every hour?)</a:t>
            </a:r>
            <a:endParaRPr lang="en-US" dirty="0">
              <a:latin typeface="Arial" charset="0"/>
              <a:ea typeface="ＭＳ Ｐゴシック" charset="0"/>
            </a:endParaRPr>
          </a:p>
          <a:p>
            <a:pPr marL="914400" lvl="1" indent="-514350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At the beginning of script:</a:t>
            </a:r>
          </a:p>
          <a:p>
            <a:pPr marL="1314450" lvl="2" indent="-514350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If progress file exists, read it and start from where the program (or script) left off</a:t>
            </a:r>
          </a:p>
          <a:p>
            <a:pPr marL="1314450" lvl="2" indent="-514350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Otherwise, start from the beginning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Change to submit file:</a:t>
            </a:r>
          </a:p>
          <a:p>
            <a:pPr marL="457200" lvl="1" indent="0">
              <a:buFont typeface="Symbol" charset="0"/>
              <a:buNone/>
              <a:defRPr/>
            </a:pPr>
            <a:r>
              <a:rPr lang="en-US" sz="2400" dirty="0" err="1" smtClean="0">
                <a:latin typeface="Consolas"/>
                <a:ea typeface="ＭＳ Ｐゴシック" charset="0"/>
                <a:cs typeface="Consolas"/>
              </a:rPr>
              <a:t>when_to_transfer_output</a:t>
            </a:r>
            <a:r>
              <a:rPr lang="en-US" sz="2400" dirty="0" smtClean="0">
                <a:latin typeface="Consolas"/>
                <a:ea typeface="ＭＳ Ｐゴシック" charset="0"/>
                <a:cs typeface="Consolas"/>
              </a:rPr>
              <a:t> = ON_EXIT_OR_EVICT</a:t>
            </a:r>
          </a:p>
        </p:txBody>
      </p:sp>
      <p:sp>
        <p:nvSpPr>
          <p:cNvPr id="2969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FA8E9E7-B9C5-0E4C-8BEB-E8A21D986D2F}" type="slidenum">
              <a:rPr lang="en-US" sz="1400">
                <a:solidFill>
                  <a:srgbClr val="FF8000"/>
                </a:solidFill>
              </a:rPr>
              <a:pPr/>
              <a:t>16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Building a Good Workflow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612775" y="1333500"/>
            <a:ext cx="8302625" cy="4876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Draw out the </a:t>
            </a:r>
            <a:r>
              <a:rPr lang="en-US" sz="2600" i="1" dirty="0" smtClean="0">
                <a:latin typeface="Arial" charset="0"/>
                <a:ea typeface="ＭＳ Ｐゴシック" charset="0"/>
                <a:cs typeface="ＭＳ Ｐゴシック" charset="0"/>
              </a:rPr>
              <a:t>general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 workflow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Define details (test ‘pieces’ with </a:t>
            </a:r>
            <a:r>
              <a:rPr lang="en-US" sz="2600" dirty="0" err="1" smtClean="0">
                <a:latin typeface="Arial" charset="0"/>
                <a:ea typeface="ＭＳ Ｐゴシック" charset="0"/>
                <a:cs typeface="ＭＳ Ｐゴシック" charset="0"/>
              </a:rPr>
              <a:t>HTCondor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 jobs)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divide or consolidate ‘pieces’</a:t>
            </a:r>
          </a:p>
          <a:p>
            <a:pPr marL="914400" lvl="1" indent="-514350">
              <a:defRPr/>
            </a:pPr>
            <a:r>
              <a:rPr lang="en-US" sz="2200" dirty="0">
                <a:latin typeface="Arial" charset="0"/>
                <a:ea typeface="ＭＳ Ｐゴシック" charset="0"/>
                <a:cs typeface="ＭＳ Ｐゴシック" charset="0"/>
              </a:rPr>
              <a:t>d</a:t>
            </a: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etermine resource requirements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identify steps to be automated or checked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Build it modularly; test and optimize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Scale-up gradually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b="1" dirty="0" smtClean="0">
                <a:latin typeface="Arial" charset="0"/>
                <a:ea typeface="ＭＳ Ｐゴシック" charset="0"/>
                <a:cs typeface="ＭＳ Ｐゴシック" charset="0"/>
              </a:rPr>
              <a:t>Make it work consistently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What more can you automate or error-check?</a:t>
            </a:r>
          </a:p>
          <a:p>
            <a:pPr marL="0" indent="0">
              <a:buFont typeface="Times" charset="0"/>
              <a:buNone/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(And remember to document!)</a:t>
            </a: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EBCD88A-5A71-754C-89DC-6379C4D26A0D}" type="slidenum">
              <a:rPr lang="en-US" sz="1400">
                <a:solidFill>
                  <a:srgbClr val="FF8000"/>
                </a:solidFill>
              </a:rPr>
              <a:pPr/>
              <a:t>17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Robust Workflows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553977" y="1333500"/>
            <a:ext cx="8201563" cy="4876800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Your DAG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runs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at scale!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Now what?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</a:rPr>
              <a:t>Need </a:t>
            </a:r>
            <a:r>
              <a:rPr lang="en-US" dirty="0">
                <a:latin typeface="Arial" charset="0"/>
                <a:ea typeface="ＭＳ Ｐゴシック" charset="0"/>
              </a:rPr>
              <a:t>to make it run </a:t>
            </a:r>
            <a:r>
              <a:rPr lang="en-US" i="1" dirty="0">
                <a:latin typeface="Arial" charset="0"/>
                <a:ea typeface="ＭＳ Ｐゴシック" charset="0"/>
              </a:rPr>
              <a:t>everywhere, </a:t>
            </a:r>
            <a:r>
              <a:rPr lang="en-US" i="1" dirty="0" err="1">
                <a:latin typeface="Arial" charset="0"/>
                <a:ea typeface="ＭＳ Ｐゴシック" charset="0"/>
              </a:rPr>
              <a:t>everytime</a:t>
            </a:r>
            <a:endParaRPr lang="en-US" i="1" dirty="0">
              <a:latin typeface="Arial" charset="0"/>
              <a:ea typeface="ＭＳ Ｐゴシック" charset="0"/>
            </a:endParaRP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Need to make it run </a:t>
            </a:r>
            <a:r>
              <a:rPr lang="en-US" i="1" dirty="0">
                <a:latin typeface="Arial" charset="0"/>
                <a:ea typeface="ＭＳ Ｐゴシック" charset="0"/>
              </a:rPr>
              <a:t>unattended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Need to make it run </a:t>
            </a:r>
            <a:r>
              <a:rPr lang="en-US" i="1" dirty="0">
                <a:latin typeface="Arial" charset="0"/>
                <a:ea typeface="ＭＳ Ｐゴシック" charset="0"/>
              </a:rPr>
              <a:t>when someone else tries</a:t>
            </a:r>
          </a:p>
          <a:p>
            <a:pPr lvl="1"/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B6A99C42-9856-0743-841D-25137E210257}" type="slidenum">
              <a:rPr lang="en-US" sz="1400">
                <a:solidFill>
                  <a:srgbClr val="FF8000"/>
                </a:solidFill>
              </a:rPr>
              <a:pPr/>
              <a:t>18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2" name="Picture 1" descr="Rube_Goldberg's_&quot;Self-Operating_Napkin&quot;_(cropped)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7573" y="3862036"/>
            <a:ext cx="3428850" cy="2419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465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Make It Run Everywhere</a:t>
            </a:r>
          </a:p>
        </p:txBody>
      </p:sp>
      <p:sp>
        <p:nvSpPr>
          <p:cNvPr id="31746" name="Content Placeholder 2"/>
          <p:cNvSpPr>
            <a:spLocks noGrp="1"/>
          </p:cNvSpPr>
          <p:nvPr>
            <p:ph idx="1"/>
          </p:nvPr>
        </p:nvSpPr>
        <p:spPr>
          <a:xfrm>
            <a:off x="246063" y="1474788"/>
            <a:ext cx="5699057" cy="4686300"/>
          </a:xfrm>
        </p:spPr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What does an OSG machine have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?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Prepare for very little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Bring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as much as possible with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you, including: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executable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likely, more of the “environment”</a:t>
            </a:r>
          </a:p>
        </p:txBody>
      </p:sp>
      <p:sp>
        <p:nvSpPr>
          <p:cNvPr id="3174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8EFBD1F-8B99-B347-A564-103E3D2E857B}" type="slidenum">
              <a:rPr lang="en-US" sz="1400">
                <a:solidFill>
                  <a:srgbClr val="FF8000"/>
                </a:solidFill>
              </a:rPr>
              <a:pPr/>
              <a:t>19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31748" name="Picture 4" descr="Google’s_First_Production_Server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8716" y="1817688"/>
            <a:ext cx="2378075" cy="3933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Or, Getting the most out of workflows, part 2</a:t>
            </a:r>
            <a:endParaRPr lang="en-US" dirty="0"/>
          </a:p>
        </p:txBody>
      </p:sp>
      <p:sp>
        <p:nvSpPr>
          <p:cNvPr id="53250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325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FAC3DC1D-5737-F945-A248-33E06DAF143D}" type="slidenum">
              <a:rPr lang="en-US" sz="1400">
                <a:solidFill>
                  <a:srgbClr val="FF8000"/>
                </a:solidFill>
              </a:rPr>
              <a:pPr/>
              <a:t>2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The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Spectrum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379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Laptop (1 machine)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You control everything!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Local cluster (1000 cores)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You can ask an admin nicely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Campus (5000 cores)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It better be important/generalizable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OSG (50,000 cores)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Good luck finding the pool admin</a:t>
            </a:r>
            <a:r>
              <a:rPr lang="en-US" u="sng">
                <a:latin typeface="Arial" charset="0"/>
                <a:ea typeface="ＭＳ Ｐゴシック" charset="0"/>
              </a:rPr>
              <a:t>s</a:t>
            </a:r>
          </a:p>
        </p:txBody>
      </p:sp>
      <p:sp>
        <p:nvSpPr>
          <p:cNvPr id="3379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E7C1ECF-F1BB-F945-8E1B-1D83E74C58B7}" type="slidenum">
              <a:rPr lang="en-US" sz="1400">
                <a:solidFill>
                  <a:srgbClr val="FF8000"/>
                </a:solidFill>
              </a:rPr>
              <a:pPr/>
              <a:t>20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Make It Work Everytime</a:t>
            </a:r>
          </a:p>
        </p:txBody>
      </p:sp>
      <p:sp>
        <p:nvSpPr>
          <p:cNvPr id="32770" name="Content Placeholder 2"/>
          <p:cNvSpPr>
            <a:spLocks noGrp="1"/>
          </p:cNvSpPr>
          <p:nvPr>
            <p:ph idx="1"/>
          </p:nvPr>
        </p:nvSpPr>
        <p:spPr>
          <a:xfrm>
            <a:off x="457200" y="1492250"/>
            <a:ext cx="7772400" cy="468630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What could possibly go wrong?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Eviction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Non-existent </a:t>
            </a:r>
            <a:endParaRPr lang="en-US" dirty="0" smtClean="0">
              <a:latin typeface="Arial" charset="0"/>
              <a:ea typeface="ＭＳ Ｐゴシック" charset="0"/>
            </a:endParaRPr>
          </a:p>
          <a:p>
            <a:pPr marL="457200" lvl="1" indent="0">
              <a:buFont typeface="Symbol" charset="0"/>
              <a:buNone/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 </a:t>
            </a:r>
            <a:r>
              <a:rPr lang="en-US" dirty="0" smtClean="0">
                <a:latin typeface="Arial" charset="0"/>
                <a:ea typeface="ＭＳ Ｐゴシック" charset="0"/>
              </a:rPr>
              <a:t>  dependencies</a:t>
            </a:r>
            <a:endParaRPr lang="en-US" dirty="0">
              <a:latin typeface="Arial" charset="0"/>
              <a:ea typeface="ＭＳ Ｐゴシック" charset="0"/>
            </a:endParaRP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File corruption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Performance surprises</a:t>
            </a:r>
          </a:p>
          <a:p>
            <a:pPr lvl="2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Network</a:t>
            </a:r>
          </a:p>
          <a:p>
            <a:pPr lvl="2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Disk</a:t>
            </a:r>
          </a:p>
          <a:p>
            <a:pPr lvl="2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…</a:t>
            </a:r>
          </a:p>
          <a:p>
            <a:pPr lvl="1">
              <a:defRPr/>
            </a:pPr>
            <a:r>
              <a:rPr lang="en-US" i="1" dirty="0">
                <a:latin typeface="Arial" charset="0"/>
                <a:ea typeface="ＭＳ Ｐゴシック" charset="0"/>
              </a:rPr>
              <a:t>Maybe</a:t>
            </a:r>
            <a:r>
              <a:rPr lang="en-US" dirty="0">
                <a:latin typeface="Arial" charset="0"/>
                <a:ea typeface="ＭＳ Ｐゴシック" charset="0"/>
              </a:rPr>
              <a:t> even a bug in your code</a:t>
            </a:r>
          </a:p>
        </p:txBody>
      </p:sp>
      <p:sp>
        <p:nvSpPr>
          <p:cNvPr id="3481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DB7F5E41-56A8-3F47-8B13-D404164B7B1A}" type="slidenum">
              <a:rPr lang="en-US" sz="1400">
                <a:solidFill>
                  <a:srgbClr val="FF8000"/>
                </a:solidFill>
              </a:rPr>
              <a:pPr/>
              <a:t>21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34820" name="Picture 2" descr="it crow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9400" y="2922588"/>
            <a:ext cx="3336925" cy="187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Performance Surprises	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Font typeface="Times" charset="0"/>
              <a:buNone/>
              <a:defRPr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One bad node can ruin your whole day</a:t>
            </a:r>
          </a:p>
          <a:p>
            <a:pPr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ja-JP" altLang="en-US" b="1" dirty="0">
                <a:latin typeface="Arial" charset="0"/>
                <a:ea typeface="ＭＳ Ｐゴシック" charset="0"/>
                <a:cs typeface="ＭＳ Ｐゴシック" charset="0"/>
              </a:rPr>
              <a:t>“</a:t>
            </a:r>
            <a:r>
              <a:rPr lang="en-US" b="1" dirty="0">
                <a:latin typeface="Arial" charset="0"/>
                <a:ea typeface="ＭＳ Ｐゴシック" charset="0"/>
                <a:cs typeface="ＭＳ Ｐゴシック" charset="0"/>
              </a:rPr>
              <a:t>Black Hole</a:t>
            </a:r>
            <a:r>
              <a:rPr lang="ja-JP" altLang="en-US" b="1" dirty="0">
                <a:latin typeface="Arial" charset="0"/>
                <a:ea typeface="ＭＳ Ｐゴシック" charset="0"/>
                <a:cs typeface="ＭＳ Ｐゴシック" charset="0"/>
              </a:rPr>
              <a:t>”</a:t>
            </a:r>
            <a:r>
              <a:rPr lang="en-US" b="1" dirty="0">
                <a:latin typeface="Arial" charset="0"/>
                <a:ea typeface="ＭＳ Ｐゴシック" charset="0"/>
                <a:cs typeface="ＭＳ Ｐゴシック" charset="0"/>
              </a:rPr>
              <a:t> machines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Depending on the error, email OSG!</a:t>
            </a:r>
          </a:p>
          <a:p>
            <a:pPr lvl="1">
              <a:defRPr/>
            </a:pP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b="1" i="1" dirty="0" smtClean="0">
                <a:latin typeface="Arial" charset="0"/>
                <a:ea typeface="ＭＳ Ｐゴシック" charset="0"/>
                <a:cs typeface="ＭＳ Ｐゴシック" charset="0"/>
              </a:rPr>
              <a:t>REALLY </a:t>
            </a:r>
            <a:r>
              <a:rPr lang="en-US" b="1" dirty="0" smtClean="0">
                <a:latin typeface="Arial" charset="0"/>
                <a:ea typeface="ＭＳ Ｐゴシック" charset="0"/>
                <a:cs typeface="ＭＳ Ｐゴシック" charset="0"/>
              </a:rPr>
              <a:t>slow machines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se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periodic_hold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/ </a:t>
            </a:r>
            <a:r>
              <a:rPr lang="en-US" dirty="0" err="1" smtClean="0">
                <a:latin typeface="Arial" charset="0"/>
                <a:ea typeface="ＭＳ Ｐゴシック" charset="0"/>
                <a:cs typeface="ＭＳ Ｐゴシック" charset="0"/>
              </a:rPr>
              <a:t>periodic_release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584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92FB571-F283-C54C-BFDC-FBF7E7292214}" type="slidenum">
              <a:rPr lang="en-US" sz="1400">
                <a:solidFill>
                  <a:srgbClr val="FF8000"/>
                </a:solidFill>
              </a:rPr>
              <a:pPr/>
              <a:t>22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Error Checks Are Essential</a:t>
            </a:r>
          </a:p>
        </p:txBody>
      </p:sp>
      <p:sp>
        <p:nvSpPr>
          <p:cNvPr id="29698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pPr marL="0" indent="0" algn="ctr">
              <a:buFont typeface="Times" charset="0"/>
              <a:buNone/>
              <a:defRPr/>
            </a:pPr>
            <a:r>
              <a:rPr lang="en-US" b="1" dirty="0">
                <a:latin typeface="Arial" charset="0"/>
                <a:ea typeface="ＭＳ Ｐゴシック" charset="0"/>
                <a:cs typeface="ＭＳ Ｐゴシック" charset="0"/>
              </a:rPr>
              <a:t>If you </a:t>
            </a:r>
            <a:r>
              <a:rPr lang="en-US" b="1" dirty="0" smtClean="0">
                <a:latin typeface="Arial" charset="0"/>
                <a:ea typeface="ＭＳ Ｐゴシック" charset="0"/>
                <a:cs typeface="ＭＳ Ｐゴシック" charset="0"/>
              </a:rPr>
              <a:t>don’</a:t>
            </a:r>
            <a:r>
              <a:rPr lang="en-US" altLang="ja-JP" b="1" dirty="0" smtClean="0">
                <a:latin typeface="Arial" charset="0"/>
                <a:ea typeface="ＭＳ Ｐゴシック" charset="0"/>
                <a:cs typeface="ＭＳ Ｐゴシック" charset="0"/>
              </a:rPr>
              <a:t>t </a:t>
            </a:r>
            <a:r>
              <a:rPr lang="en-US" altLang="ja-JP" b="1" dirty="0">
                <a:latin typeface="Arial" charset="0"/>
                <a:ea typeface="ＭＳ Ｐゴシック" charset="0"/>
                <a:cs typeface="ＭＳ Ｐゴシック" charset="0"/>
              </a:rPr>
              <a:t>check, it will happen…</a:t>
            </a:r>
          </a:p>
          <a:p>
            <a:pPr>
              <a:defRPr/>
            </a:pP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Check expected file existence, and repeat with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a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finite loop or number of retries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better </a:t>
            </a:r>
            <a:r>
              <a:rPr lang="en-US" dirty="0">
                <a:latin typeface="Arial" charset="0"/>
                <a:ea typeface="ＭＳ Ｐゴシック" charset="0"/>
              </a:rPr>
              <a:t>yet, check </a:t>
            </a:r>
            <a:r>
              <a:rPr lang="en-US" i="1" dirty="0">
                <a:latin typeface="Arial" charset="0"/>
                <a:ea typeface="ＭＳ Ｐゴシック" charset="0"/>
              </a:rPr>
              <a:t>rough</a:t>
            </a:r>
            <a:r>
              <a:rPr lang="en-US" dirty="0">
                <a:latin typeface="Arial" charset="0"/>
                <a:ea typeface="ＭＳ Ｐゴシック" charset="0"/>
              </a:rPr>
              <a:t> file </a:t>
            </a:r>
            <a:r>
              <a:rPr lang="en-US" dirty="0" smtClean="0">
                <a:latin typeface="Arial" charset="0"/>
                <a:ea typeface="ＭＳ Ｐゴシック" charset="0"/>
              </a:rPr>
              <a:t>size too</a:t>
            </a: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Advanced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: 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RETRY for </a:t>
            </a:r>
            <a:r>
              <a:rPr lang="en-US" i="1" dirty="0" smtClean="0">
                <a:latin typeface="Arial" charset="0"/>
                <a:ea typeface="ＭＳ Ｐゴシック" charset="0"/>
              </a:rPr>
              <a:t>specific</a:t>
            </a:r>
            <a:r>
              <a:rPr lang="en-US" dirty="0" smtClean="0">
                <a:latin typeface="Arial" charset="0"/>
                <a:ea typeface="ＭＳ Ｐゴシック" charset="0"/>
              </a:rPr>
              <a:t> error codes from wrapper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“</a:t>
            </a:r>
            <a:r>
              <a:rPr lang="en-US" dirty="0" err="1" smtClean="0">
                <a:latin typeface="Arial" charset="0"/>
                <a:ea typeface="ＭＳ Ｐゴシック" charset="0"/>
              </a:rPr>
              <a:t>periodic_release</a:t>
            </a:r>
            <a:r>
              <a:rPr lang="en-US" dirty="0" smtClean="0">
                <a:latin typeface="Arial" charset="0"/>
                <a:ea typeface="ＭＳ Ｐゴシック" charset="0"/>
              </a:rPr>
              <a:t>” for specific hold reasons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3686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D5E3AA3-A98B-DA4D-A599-03BAAFCBC0ED}" type="slidenum">
              <a:rPr lang="en-US" sz="1400">
                <a:solidFill>
                  <a:srgbClr val="FF8000"/>
                </a:solidFill>
              </a:rPr>
              <a:pPr/>
              <a:t>23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Handling Failures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7890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Understand something about failure</a:t>
            </a:r>
          </a:p>
          <a:p>
            <a:endParaRPr lang="en-US" sz="100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Use DAG “RETRY”, when useful</a:t>
            </a:r>
          </a:p>
          <a:p>
            <a:endParaRPr lang="en-US" sz="100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Let the rescue dag continue…</a:t>
            </a:r>
          </a:p>
        </p:txBody>
      </p:sp>
      <p:sp>
        <p:nvSpPr>
          <p:cNvPr id="3789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C2A78F1-26AC-A342-BF60-E0C35C553CC8}" type="slidenum">
              <a:rPr lang="en-US" sz="1400">
                <a:solidFill>
                  <a:srgbClr val="FF8000"/>
                </a:solidFill>
              </a:rPr>
              <a:pPr/>
              <a:t>24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37892" name="Picture 1" descr="Windows_Advanced_Options_menu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0425" y="3659188"/>
            <a:ext cx="4608513" cy="287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Make It Run(-able) for Someone Else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Automation is a step towards making your research reproducible by someone else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Work hard to make this happen.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It’s </a:t>
            </a:r>
            <a:r>
              <a:rPr lang="en-US" i="1" dirty="0" smtClean="0">
                <a:latin typeface="Arial" charset="0"/>
                <a:ea typeface="ＭＳ Ｐゴシック" charset="0"/>
              </a:rPr>
              <a:t>their </a:t>
            </a:r>
            <a:r>
              <a:rPr lang="en-US" dirty="0" smtClean="0">
                <a:latin typeface="Arial" charset="0"/>
                <a:ea typeface="ＭＳ Ｐゴシック" charset="0"/>
              </a:rPr>
              <a:t>throughput, too.</a:t>
            </a:r>
            <a:endParaRPr lang="en-US" dirty="0">
              <a:latin typeface="Arial" charset="0"/>
              <a:ea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Can benefit those who want to do similar work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4301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D9CD2B8-9CCA-9646-9F25-F7471475B101}" type="slidenum">
              <a:rPr lang="en-US" sz="1400">
                <a:solidFill>
                  <a:srgbClr val="FF8000"/>
                </a:solidFill>
              </a:rPr>
              <a:pPr/>
              <a:t>25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Building a Good Workflow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612775" y="1333500"/>
            <a:ext cx="8302625" cy="4876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Draw out the </a:t>
            </a:r>
            <a:r>
              <a:rPr lang="en-US" sz="2600" i="1" dirty="0" smtClean="0">
                <a:latin typeface="Arial" charset="0"/>
                <a:ea typeface="ＭＳ Ｐゴシック" charset="0"/>
                <a:cs typeface="ＭＳ Ｐゴシック" charset="0"/>
              </a:rPr>
              <a:t>general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 workflow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Define details (test ‘pieces’ with </a:t>
            </a:r>
            <a:r>
              <a:rPr lang="en-US" sz="2600" dirty="0" err="1" smtClean="0">
                <a:latin typeface="Arial" charset="0"/>
                <a:ea typeface="ＭＳ Ｐゴシック" charset="0"/>
                <a:cs typeface="ＭＳ Ｐゴシック" charset="0"/>
              </a:rPr>
              <a:t>HTCondor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 jobs)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divide or consolidate ‘pieces’</a:t>
            </a:r>
          </a:p>
          <a:p>
            <a:pPr marL="914400" lvl="1" indent="-514350">
              <a:defRPr/>
            </a:pPr>
            <a:r>
              <a:rPr lang="en-US" sz="2200" dirty="0">
                <a:latin typeface="Arial" charset="0"/>
                <a:ea typeface="ＭＳ Ｐゴシック" charset="0"/>
                <a:cs typeface="ＭＳ Ｐゴシック" charset="0"/>
              </a:rPr>
              <a:t>d</a:t>
            </a: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etermine resource requirements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identify steps to be automated or checked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Build it modularly; test and optimize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Scale-up gradually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Make it work consistently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b="1" dirty="0" smtClean="0">
                <a:latin typeface="Arial" charset="0"/>
                <a:ea typeface="ＭＳ Ｐゴシック" charset="0"/>
                <a:cs typeface="ＭＳ Ｐゴシック" charset="0"/>
              </a:rPr>
              <a:t>What more can you automate or error-check?</a:t>
            </a:r>
          </a:p>
          <a:p>
            <a:pPr marL="0" indent="0">
              <a:buFont typeface="Times" charset="0"/>
              <a:buNone/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(And remember to document!)</a:t>
            </a: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891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886F34D-0DCF-3249-8C8D-7D6C5A94C581}" type="slidenum">
              <a:rPr lang="en-US" sz="1400">
                <a:solidFill>
                  <a:srgbClr val="FF8000"/>
                </a:solidFill>
              </a:rPr>
              <a:pPr/>
              <a:t>26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Automate </a:t>
            </a:r>
            <a:r>
              <a:rPr lang="en-US" i="1" dirty="0">
                <a:latin typeface="Arial" charset="0"/>
                <a:ea typeface="ＭＳ Ｐゴシック" charset="0"/>
                <a:cs typeface="ＭＳ Ｐゴシック" charset="0"/>
              </a:rPr>
              <a:t>All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The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Things?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W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ell, not really, but kind of …</a:t>
            </a:r>
          </a:p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Really: What is the minimal number of manual steps necessary?</a:t>
            </a:r>
          </a:p>
          <a:p>
            <a:pPr marL="457200" lvl="1" indent="0">
              <a:buFont typeface="Symbol" charset="0"/>
              <a:buNone/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e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ven 1 might be too many; zero is perfect!</a:t>
            </a:r>
            <a:endParaRPr lang="en-US" sz="32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Consider what you get out of automation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t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ime savings (including less ‘babysitting’ time)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reliability and reproducibility</a:t>
            </a:r>
          </a:p>
          <a:p>
            <a:pPr>
              <a:defRPr/>
            </a:pP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A7442F5-B0B1-D747-839F-52A16A6DF458}" type="slidenum">
              <a:rPr lang="en-US" sz="1400">
                <a:solidFill>
                  <a:srgbClr val="FF8000"/>
                </a:solidFill>
              </a:rPr>
              <a:pPr/>
              <a:t>27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Automation Trade-offs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62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86045B3-D289-C44B-ACB2-EBAEC57B0081}" type="slidenum">
              <a:rPr lang="en-US" sz="1400">
                <a:solidFill>
                  <a:srgbClr val="FF8000"/>
                </a:solidFill>
              </a:rPr>
              <a:pPr/>
              <a:t>28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4096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3675" y="1277938"/>
            <a:ext cx="6470650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4" name="Rectangle 4"/>
          <p:cNvSpPr>
            <a:spLocks noChangeArrowheads="1"/>
          </p:cNvSpPr>
          <p:nvPr/>
        </p:nvSpPr>
        <p:spPr bwMode="auto">
          <a:xfrm>
            <a:off x="5708650" y="6519863"/>
            <a:ext cx="2135188" cy="33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buFontTx/>
              <a:buNone/>
            </a:pPr>
            <a:r>
              <a:rPr lang="en-US" sz="1600"/>
              <a:t>http://xkcd.com/1205/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Make It Work Unattended </a:t>
            </a:r>
          </a:p>
        </p:txBody>
      </p:sp>
      <p:sp>
        <p:nvSpPr>
          <p:cNvPr id="33794" name="Content Placeholder 2"/>
          <p:cNvSpPr>
            <a:spLocks noGrp="1"/>
          </p:cNvSpPr>
          <p:nvPr>
            <p:ph idx="1"/>
          </p:nvPr>
        </p:nvSpPr>
        <p:spPr>
          <a:xfrm>
            <a:off x="334963" y="1401763"/>
            <a:ext cx="8181975" cy="4686300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Remember the ultimate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goal:</a:t>
            </a:r>
          </a:p>
          <a:p>
            <a:pPr marL="0" indent="0" algn="ctr">
              <a:buFont typeface="Times" charset="0"/>
              <a:buNone/>
              <a:defRPr/>
            </a:pPr>
            <a:r>
              <a:rPr lang="en-US" b="1" dirty="0" smtClean="0">
                <a:latin typeface="Arial" charset="0"/>
                <a:ea typeface="ＭＳ Ｐゴシック" charset="0"/>
                <a:cs typeface="ＭＳ Ｐゴシック" charset="0"/>
              </a:rPr>
              <a:t>Automation</a:t>
            </a:r>
            <a:r>
              <a:rPr lang="en-US" b="1" dirty="0">
                <a:latin typeface="Arial" charset="0"/>
                <a:ea typeface="ＭＳ Ｐゴシック" charset="0"/>
                <a:cs typeface="ＭＳ Ｐゴシック" charset="0"/>
              </a:rPr>
              <a:t>! Time savings</a:t>
            </a:r>
            <a:r>
              <a:rPr lang="en-US" b="1" dirty="0" smtClean="0">
                <a:latin typeface="Arial" charset="0"/>
                <a:ea typeface="ＭＳ Ｐゴシック" charset="0"/>
                <a:cs typeface="ＭＳ Ｐゴシック" charset="0"/>
              </a:rPr>
              <a:t>!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Potential things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to automate: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Data </a:t>
            </a:r>
            <a:r>
              <a:rPr lang="en-US" dirty="0" smtClean="0">
                <a:latin typeface="Arial" charset="0"/>
                <a:ea typeface="ＭＳ Ｐゴシック" charset="0"/>
              </a:rPr>
              <a:t>collection</a:t>
            </a:r>
            <a:endParaRPr lang="en-US" dirty="0">
              <a:latin typeface="Arial" charset="0"/>
              <a:ea typeface="ＭＳ Ｐゴシック" charset="0"/>
            </a:endParaRP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Data </a:t>
            </a:r>
            <a:r>
              <a:rPr lang="en-US" dirty="0" smtClean="0">
                <a:latin typeface="Arial" charset="0"/>
                <a:ea typeface="ＭＳ Ｐゴシック" charset="0"/>
              </a:rPr>
              <a:t>preparation and staging</a:t>
            </a:r>
            <a:endParaRPr lang="en-US" dirty="0">
              <a:latin typeface="Arial" charset="0"/>
              <a:ea typeface="ＭＳ Ｐゴシック" charset="0"/>
            </a:endParaRP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Submission (condor </a:t>
            </a:r>
            <a:r>
              <a:rPr lang="en-US" dirty="0" err="1">
                <a:latin typeface="Arial" charset="0"/>
                <a:ea typeface="ＭＳ Ｐゴシック" charset="0"/>
              </a:rPr>
              <a:t>cron</a:t>
            </a:r>
            <a:r>
              <a:rPr lang="en-US" dirty="0">
                <a:latin typeface="Arial" charset="0"/>
                <a:ea typeface="ＭＳ Ｐゴシック" charset="0"/>
              </a:rPr>
              <a:t>)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Analysis and verification</a:t>
            </a:r>
          </a:p>
          <a:p>
            <a:pPr lvl="1">
              <a:defRPr/>
            </a:pPr>
            <a:r>
              <a:rPr lang="en-US" dirty="0" err="1">
                <a:latin typeface="Arial" charset="0"/>
                <a:ea typeface="ＭＳ Ｐゴシック" charset="0"/>
              </a:rPr>
              <a:t>LaTeX</a:t>
            </a:r>
            <a:r>
              <a:rPr lang="en-US" dirty="0">
                <a:latin typeface="Arial" charset="0"/>
                <a:ea typeface="ＭＳ Ｐゴシック" charset="0"/>
              </a:rPr>
              <a:t> and paper submission </a:t>
            </a:r>
            <a:r>
              <a:rPr lang="en-US" dirty="0">
                <a:latin typeface="Arial" charset="0"/>
                <a:ea typeface="ＭＳ Ｐゴシック" charset="0"/>
                <a:sym typeface="Wingdings" charset="0"/>
              </a:rPr>
              <a:t></a:t>
            </a:r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419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D35570B-9A03-B346-BBD3-1C5D58CE12BD}" type="slidenum">
              <a:rPr lang="en-US" sz="1400">
                <a:solidFill>
                  <a:srgbClr val="FF8000"/>
                </a:solidFill>
              </a:rPr>
              <a:pPr/>
              <a:t>29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41988" name="Picture 1" descr="roomb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6800" y="3730983"/>
            <a:ext cx="2725738" cy="1817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Building a Good Workflow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612775" y="1333500"/>
            <a:ext cx="8302625" cy="4876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Draw out the </a:t>
            </a:r>
            <a:r>
              <a:rPr lang="en-US" sz="2600" i="1" dirty="0" smtClean="0">
                <a:latin typeface="Arial" charset="0"/>
                <a:ea typeface="ＭＳ Ｐゴシック" charset="0"/>
                <a:cs typeface="ＭＳ Ｐゴシック" charset="0"/>
              </a:rPr>
              <a:t>general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 workflow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Define details (test ‘pieces’ with </a:t>
            </a:r>
            <a:r>
              <a:rPr lang="en-US" sz="2600" dirty="0" err="1" smtClean="0">
                <a:latin typeface="Arial" charset="0"/>
                <a:ea typeface="ＭＳ Ｐゴシック" charset="0"/>
                <a:cs typeface="ＭＳ Ｐゴシック" charset="0"/>
              </a:rPr>
              <a:t>HTCondor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 jobs)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divide or consolidate ‘pieces’</a:t>
            </a:r>
          </a:p>
          <a:p>
            <a:pPr marL="914400" lvl="1" indent="-514350">
              <a:defRPr/>
            </a:pPr>
            <a:r>
              <a:rPr lang="en-US" sz="2200" dirty="0">
                <a:latin typeface="Arial" charset="0"/>
                <a:ea typeface="ＭＳ Ｐゴシック" charset="0"/>
                <a:cs typeface="ＭＳ Ｐゴシック" charset="0"/>
              </a:rPr>
              <a:t>d</a:t>
            </a: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etermine resource requirements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identify steps to be automated or checked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b="1" dirty="0" smtClean="0">
                <a:latin typeface="Arial" charset="0"/>
                <a:ea typeface="ＭＳ Ｐゴシック" charset="0"/>
                <a:cs typeface="ＭＳ Ｐゴシック" charset="0"/>
              </a:rPr>
              <a:t>Build it modularly; test and optimize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Scale-up gradually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>
                <a:latin typeface="Arial" charset="0"/>
                <a:ea typeface="ＭＳ Ｐゴシック" charset="0"/>
                <a:cs typeface="ＭＳ Ｐゴシック" charset="0"/>
              </a:rPr>
              <a:t>Make it work 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consistently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What more can you automate or error-check?</a:t>
            </a:r>
          </a:p>
          <a:p>
            <a:pPr marL="0" indent="0">
              <a:buFont typeface="Times" charset="0"/>
              <a:buNone/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(And remember to document!)</a:t>
            </a: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40590CB9-A8A0-EE47-AC3F-1474CB63839F}" type="slidenum">
              <a:rPr lang="en-US" sz="1400">
                <a:solidFill>
                  <a:srgbClr val="FF8000"/>
                </a:solidFill>
              </a:rPr>
              <a:pPr/>
              <a:t>3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Building a Good Workflow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612775" y="1333500"/>
            <a:ext cx="8302625" cy="4876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Draw out the </a:t>
            </a:r>
            <a:r>
              <a:rPr lang="en-US" sz="2600" i="1" dirty="0" smtClean="0">
                <a:latin typeface="Arial" charset="0"/>
                <a:ea typeface="ＭＳ Ｐゴシック" charset="0"/>
                <a:cs typeface="ＭＳ Ｐゴシック" charset="0"/>
              </a:rPr>
              <a:t>general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 workflow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Define details (test ‘pieces’ with </a:t>
            </a:r>
            <a:r>
              <a:rPr lang="en-US" sz="2600" dirty="0" err="1" smtClean="0">
                <a:latin typeface="Arial" charset="0"/>
                <a:ea typeface="ＭＳ Ｐゴシック" charset="0"/>
                <a:cs typeface="ＭＳ Ｐゴシック" charset="0"/>
              </a:rPr>
              <a:t>HTCondor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 jobs)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divide or consolidate ‘pieces’</a:t>
            </a:r>
          </a:p>
          <a:p>
            <a:pPr marL="914400" lvl="1" indent="-514350">
              <a:defRPr/>
            </a:pPr>
            <a:r>
              <a:rPr lang="en-US" sz="2200" dirty="0">
                <a:latin typeface="Arial" charset="0"/>
                <a:ea typeface="ＭＳ Ｐゴシック" charset="0"/>
                <a:cs typeface="ＭＳ Ｐゴシック" charset="0"/>
              </a:rPr>
              <a:t>d</a:t>
            </a: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etermine resource requirements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identify steps to be automated or checked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Build it modularly; test and optimize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Scale-up gradually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>
                <a:latin typeface="Arial" charset="0"/>
                <a:ea typeface="ＭＳ Ｐゴシック" charset="0"/>
                <a:cs typeface="ＭＳ Ｐゴシック" charset="0"/>
              </a:rPr>
              <a:t>Make it work 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consistently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What more can you automate or error-check?</a:t>
            </a:r>
          </a:p>
          <a:p>
            <a:pPr marL="0" indent="0">
              <a:buFont typeface="Times" charset="0"/>
              <a:buNone/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r>
              <a:rPr lang="en-US" sz="2600" b="1" dirty="0" smtClean="0">
                <a:latin typeface="Arial" charset="0"/>
                <a:ea typeface="ＭＳ Ｐゴシック" charset="0"/>
                <a:cs typeface="ＭＳ Ｐゴシック" charset="0"/>
              </a:rPr>
              <a:t>(And remember to document!)</a:t>
            </a:r>
            <a:endParaRPr lang="en-US" sz="2600" b="1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403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B1D211F0-9391-7E43-BB87-9E13B9C278CE}" type="slidenum">
              <a:rPr lang="en-US" sz="1400">
                <a:solidFill>
                  <a:srgbClr val="FF8000"/>
                </a:solidFill>
              </a:rPr>
              <a:pPr/>
              <a:t>30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Documentation at Multiple Levels</a:t>
            </a:r>
          </a:p>
        </p:txBody>
      </p:sp>
      <p:sp>
        <p:nvSpPr>
          <p:cNvPr id="45058" name="Content Placeholder 2"/>
          <p:cNvSpPr>
            <a:spLocks noGrp="1"/>
          </p:cNvSpPr>
          <p:nvPr>
            <p:ph idx="1"/>
          </p:nvPr>
        </p:nvSpPr>
        <p:spPr>
          <a:xfrm>
            <a:off x="774700" y="1333500"/>
            <a:ext cx="8140700" cy="48768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In job files: comment lines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submit files, wrapper scripts, executables</a:t>
            </a:r>
          </a:p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In README files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describe file purposes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define overall workflow, justifications</a:t>
            </a:r>
          </a:p>
          <a:p>
            <a:pPr lvl="1"/>
            <a:endParaRPr lang="en-US">
              <a:latin typeface="Arial" charset="0"/>
              <a:ea typeface="ＭＳ Ｐゴシック" charset="0"/>
            </a:endParaRP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In a document! 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draw the workflow, explain the big picture</a:t>
            </a:r>
          </a:p>
        </p:txBody>
      </p:sp>
      <p:sp>
        <p:nvSpPr>
          <p:cNvPr id="4505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529B06E-437A-C843-BA68-E511202F745E}" type="slidenum">
              <a:rPr lang="en-US" sz="1400">
                <a:solidFill>
                  <a:srgbClr val="FF8000"/>
                </a:solidFill>
              </a:rPr>
              <a:pPr/>
              <a:t>31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parting thoughts</a:t>
            </a:r>
            <a:endParaRPr lang="en-US" dirty="0"/>
          </a:p>
        </p:txBody>
      </p:sp>
      <p:sp>
        <p:nvSpPr>
          <p:cNvPr id="54274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5427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8093C7E7-F9B2-E942-BDF6-BAC0A2C3AF23}" type="slidenum">
              <a:rPr lang="en-US" sz="1400">
                <a:solidFill>
                  <a:srgbClr val="FF8000"/>
                </a:solidFill>
              </a:rPr>
              <a:pPr/>
              <a:t>32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Research </a:t>
            </a:r>
            <a:r>
              <a:rPr lang="en-US" dirty="0"/>
              <a:t>D</a:t>
            </a:r>
            <a:r>
              <a:rPr lang="en-US" dirty="0" smtClean="0"/>
              <a:t>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End goal: getting the research done</a:t>
            </a:r>
          </a:p>
          <a:p>
            <a:r>
              <a:rPr lang="en-US" dirty="0" smtClean="0"/>
              <a:t>Hopefully you now have the tools to get the most out of: </a:t>
            </a:r>
          </a:p>
          <a:p>
            <a:pPr lvl="1"/>
            <a:r>
              <a:rPr lang="en-US" b="1" dirty="0" smtClean="0"/>
              <a:t>Computing</a:t>
            </a:r>
            <a:r>
              <a:rPr lang="en-US" dirty="0" smtClean="0"/>
              <a:t>: which approach and set of resources suit your problem? </a:t>
            </a:r>
          </a:p>
          <a:p>
            <a:pPr lvl="1"/>
            <a:r>
              <a:rPr lang="en-US" b="1" dirty="0" smtClean="0"/>
              <a:t>High Throughput computing</a:t>
            </a:r>
            <a:r>
              <a:rPr lang="en-US" dirty="0" smtClean="0"/>
              <a:t>: optimize throughput, use portable data and software</a:t>
            </a:r>
          </a:p>
          <a:p>
            <a:pPr lvl="1"/>
            <a:r>
              <a:rPr lang="en-US" b="1" dirty="0" smtClean="0"/>
              <a:t>Workflows</a:t>
            </a:r>
            <a:r>
              <a:rPr lang="en-US" dirty="0" smtClean="0"/>
              <a:t>: test, automate and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C068268-2FA2-DC40-A370-AE446C23F387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641617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Questions?</a:t>
            </a:r>
          </a:p>
        </p:txBody>
      </p:sp>
      <p:sp>
        <p:nvSpPr>
          <p:cNvPr id="5120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Now: Exercises 2.1 (2.2 Bonus)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Next: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Lunch</a:t>
            </a: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Discovery Tour + </a:t>
            </a:r>
            <a:r>
              <a:rPr lang="en-US" smtClean="0">
                <a:latin typeface="Arial" charset="0"/>
                <a:ea typeface="ＭＳ Ｐゴシック" charset="0"/>
                <a:cs typeface="ＭＳ Ｐゴシック" charset="0"/>
              </a:rPr>
              <a:t>Group Photo</a:t>
            </a:r>
            <a:endParaRPr lang="en-US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lvl="1"/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HTC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Showcase!</a:t>
            </a:r>
          </a:p>
          <a:p>
            <a:pPr lvl="1"/>
            <a:endParaRPr lang="en-US" dirty="0">
              <a:latin typeface="Arial" charset="0"/>
              <a:ea typeface="ＭＳ Ｐゴシック" charset="0"/>
            </a:endParaRPr>
          </a:p>
        </p:txBody>
      </p:sp>
      <p:sp>
        <p:nvSpPr>
          <p:cNvPr id="5120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0FB9F25-3BD4-9A4D-8D32-4F4F9F2E1C3E}" type="slidenum">
              <a:rPr lang="en-US" sz="1400">
                <a:solidFill>
                  <a:srgbClr val="FF8000"/>
                </a:solidFill>
              </a:rPr>
              <a:pPr/>
              <a:t>34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‘99’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To Get Here …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411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0FD5CC3-1C5D-D343-A22D-52C44A2E7A51}" type="slidenum">
              <a:rPr lang="en-US" sz="1400">
                <a:solidFill>
                  <a:srgbClr val="FF8000"/>
                </a:solidFill>
              </a:rPr>
              <a:pPr/>
              <a:t>4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295650" y="1527175"/>
            <a:ext cx="2733675" cy="93186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dirty="0"/>
              <a:t>(special transfer)</a:t>
            </a:r>
          </a:p>
          <a:p>
            <a:pPr algn="ctr">
              <a:buFontTx/>
              <a:buNone/>
              <a:defRPr/>
            </a:pPr>
            <a:r>
              <a:rPr lang="en-US" dirty="0"/>
              <a:t>file prep and split</a:t>
            </a:r>
          </a:p>
          <a:p>
            <a:pPr algn="ctr">
              <a:buFontTx/>
              <a:buNone/>
              <a:defRPr/>
            </a:pPr>
            <a:r>
              <a:rPr lang="en-US" sz="2000" dirty="0"/>
              <a:t>(POST-RETRY)</a:t>
            </a:r>
          </a:p>
        </p:txBody>
      </p:sp>
      <p:sp>
        <p:nvSpPr>
          <p:cNvPr id="17413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‘0’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7414" name="Rounded Rectangle 8"/>
          <p:cNvSpPr>
            <a:spLocks noChangeArrowheads="1"/>
          </p:cNvSpPr>
          <p:nvPr/>
        </p:nvSpPr>
        <p:spPr bwMode="auto">
          <a:xfrm>
            <a:off x="3311525" y="5151438"/>
            <a:ext cx="2749550" cy="1166812"/>
          </a:xfrm>
          <a:prstGeom prst="roundRect">
            <a:avLst>
              <a:gd name="adj" fmla="val 16667"/>
            </a:avLst>
          </a:prstGeom>
          <a:solidFill>
            <a:srgbClr val="4896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combine, transform results</a:t>
            </a:r>
            <a:endParaRPr lang="en-US" sz="1600"/>
          </a:p>
          <a:p>
            <a:pPr algn="ctr">
              <a:buFontTx/>
              <a:buNone/>
            </a:pPr>
            <a:endParaRPr lang="en-US" sz="1600"/>
          </a:p>
          <a:p>
            <a:pPr algn="ctr">
              <a:buFontTx/>
              <a:buNone/>
            </a:pPr>
            <a:r>
              <a:rPr lang="en-US" sz="2000"/>
              <a:t>(POST-RETRY)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4662488" y="2792413"/>
            <a:ext cx="996950" cy="679450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417" name="Straight Arrow Connector 11"/>
          <p:cNvCxnSpPr>
            <a:cxnSpLocks noChangeShapeType="1"/>
          </p:cNvCxnSpPr>
          <p:nvPr/>
        </p:nvCxnSpPr>
        <p:spPr bwMode="auto">
          <a:xfrm flipH="1">
            <a:off x="3649663" y="2792413"/>
            <a:ext cx="1012825" cy="663575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3681413" y="4516438"/>
            <a:ext cx="627062" cy="611187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7419" name="Straight Arrow Connector 13"/>
          <p:cNvCxnSpPr>
            <a:cxnSpLocks noChangeShapeType="1"/>
          </p:cNvCxnSpPr>
          <p:nvPr/>
        </p:nvCxnSpPr>
        <p:spPr bwMode="auto">
          <a:xfrm flipH="1">
            <a:off x="5048250" y="4500563"/>
            <a:ext cx="579438" cy="642937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20" name="Straight Arrow Connector 14"/>
          <p:cNvCxnSpPr>
            <a:cxnSpLocks noChangeShapeType="1"/>
          </p:cNvCxnSpPr>
          <p:nvPr/>
        </p:nvCxnSpPr>
        <p:spPr bwMode="auto">
          <a:xfrm flipH="1">
            <a:off x="4083050" y="2792413"/>
            <a:ext cx="579438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21" name="Straight Arrow Connector 15"/>
          <p:cNvCxnSpPr>
            <a:cxnSpLocks noChangeShapeType="1"/>
          </p:cNvCxnSpPr>
          <p:nvPr/>
        </p:nvCxnSpPr>
        <p:spPr bwMode="auto">
          <a:xfrm>
            <a:off x="4662488" y="2792413"/>
            <a:ext cx="561975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22" name="Straight Arrow Connector 16"/>
          <p:cNvCxnSpPr>
            <a:cxnSpLocks noChangeShapeType="1"/>
          </p:cNvCxnSpPr>
          <p:nvPr/>
        </p:nvCxnSpPr>
        <p:spPr bwMode="auto">
          <a:xfrm>
            <a:off x="4662488" y="2792413"/>
            <a:ext cx="0" cy="873125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TextBox 2"/>
          <p:cNvSpPr txBox="1"/>
          <p:nvPr/>
        </p:nvSpPr>
        <p:spPr>
          <a:xfrm>
            <a:off x="5851525" y="1511300"/>
            <a:ext cx="2284413" cy="1033463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 1 GB RAM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   2 GB Disk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  1.5 hours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1750" y="3495675"/>
            <a:ext cx="2282825" cy="136683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100 MB RAM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500 MB Disk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  40 min</a:t>
            </a:r>
          </a:p>
          <a:p>
            <a:pPr>
              <a:lnSpc>
                <a:spcPct val="70000"/>
              </a:lnSpc>
              <a:buFontTx/>
              <a:buNone/>
              <a:defRPr/>
            </a:pPr>
            <a:r>
              <a:rPr lang="en-US" dirty="0">
                <a:solidFill>
                  <a:schemeClr val="accent6"/>
                </a:solidFill>
              </a:rPr>
              <a:t>(each)</a:t>
            </a:r>
          </a:p>
        </p:txBody>
      </p:sp>
      <p:sp>
        <p:nvSpPr>
          <p:cNvPr id="17425" name="TextBox 20"/>
          <p:cNvSpPr txBox="1">
            <a:spLocks noChangeArrowheads="1"/>
          </p:cNvSpPr>
          <p:nvPr/>
        </p:nvSpPr>
        <p:spPr bwMode="auto">
          <a:xfrm>
            <a:off x="6084888" y="5216525"/>
            <a:ext cx="2282825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300 MB RAM</a:t>
            </a:r>
          </a:p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    1 GB Disk</a:t>
            </a:r>
          </a:p>
          <a:p>
            <a:pPr eaLnBrk="1" hangingPunct="1">
              <a:lnSpc>
                <a:spcPct val="70000"/>
              </a:lnSpc>
              <a:buFontTx/>
              <a:buNone/>
            </a:pPr>
            <a:r>
              <a:rPr lang="en-US">
                <a:solidFill>
                  <a:srgbClr val="328038"/>
                </a:solidFill>
              </a:rPr>
              <a:t>  15 min</a:t>
            </a:r>
          </a:p>
        </p:txBody>
      </p:sp>
      <p:sp>
        <p:nvSpPr>
          <p:cNvPr id="17426" name="Rectangle 3"/>
          <p:cNvSpPr>
            <a:spLocks noChangeArrowheads="1"/>
          </p:cNvSpPr>
          <p:nvPr/>
        </p:nvSpPr>
        <p:spPr bwMode="auto">
          <a:xfrm>
            <a:off x="4243388" y="4773613"/>
            <a:ext cx="8826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(PRE)</a:t>
            </a:r>
          </a:p>
        </p:txBody>
      </p:sp>
      <p:sp>
        <p:nvSpPr>
          <p:cNvPr id="17427" name="Rectangle 22"/>
          <p:cNvSpPr>
            <a:spLocks noChangeArrowheads="1"/>
          </p:cNvSpPr>
          <p:nvPr/>
        </p:nvSpPr>
        <p:spPr bwMode="auto">
          <a:xfrm>
            <a:off x="5481638" y="4524375"/>
            <a:ext cx="199072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(POST-RETRY)</a:t>
            </a:r>
          </a:p>
        </p:txBody>
      </p:sp>
      <p:sp>
        <p:nvSpPr>
          <p:cNvPr id="17428" name="Rectangle 23"/>
          <p:cNvSpPr>
            <a:spLocks noChangeArrowheads="1"/>
          </p:cNvSpPr>
          <p:nvPr/>
        </p:nvSpPr>
        <p:spPr bwMode="auto">
          <a:xfrm>
            <a:off x="1936750" y="4532313"/>
            <a:ext cx="19891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(POST-RETRY)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‘99’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Start Here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FC31BFFA-E224-D54B-B723-5CCF08C64686}" type="slidenum">
              <a:rPr lang="en-US" sz="1400">
                <a:solidFill>
                  <a:srgbClr val="FF8000"/>
                </a:solidFill>
              </a:rPr>
              <a:pPr/>
              <a:t>5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18436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‘0’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sp>
        <p:nvSpPr>
          <p:cNvPr id="18438" name="Rectangle 22"/>
          <p:cNvSpPr>
            <a:spLocks noChangeArrowheads="1"/>
          </p:cNvSpPr>
          <p:nvPr/>
        </p:nvSpPr>
        <p:spPr bwMode="auto">
          <a:xfrm>
            <a:off x="6384925" y="4524375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18439" name="Rectangle 23"/>
          <p:cNvSpPr>
            <a:spLocks noChangeArrowheads="1"/>
          </p:cNvSpPr>
          <p:nvPr/>
        </p:nvSpPr>
        <p:spPr bwMode="auto">
          <a:xfrm>
            <a:off x="2838450" y="4532313"/>
            <a:ext cx="185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‘99’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Add a Step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BFB3101-577D-3F4E-9788-02A4D03B2E87}" type="slidenum">
              <a:rPr lang="en-US" sz="1400">
                <a:solidFill>
                  <a:srgbClr val="FF8000"/>
                </a:solidFill>
              </a:rPr>
              <a:pPr/>
              <a:t>6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19460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‘0’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19461" name="Rounded Rectangle 8"/>
          <p:cNvSpPr>
            <a:spLocks noChangeArrowheads="1"/>
          </p:cNvSpPr>
          <p:nvPr/>
        </p:nvSpPr>
        <p:spPr bwMode="auto">
          <a:xfrm>
            <a:off x="3311525" y="5151438"/>
            <a:ext cx="2749550" cy="1166812"/>
          </a:xfrm>
          <a:prstGeom prst="roundRect">
            <a:avLst>
              <a:gd name="adj" fmla="val 16667"/>
            </a:avLst>
          </a:prstGeom>
          <a:solidFill>
            <a:srgbClr val="4896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combine, assess results</a:t>
            </a:r>
            <a:endParaRPr lang="en-US" sz="1600"/>
          </a:p>
          <a:p>
            <a:pPr algn="ctr">
              <a:buFontTx/>
              <a:buNone/>
            </a:pPr>
            <a:endParaRPr lang="en-US" sz="1600"/>
          </a:p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cxnSp>
        <p:nvCxnSpPr>
          <p:cNvPr id="13" name="Straight Arrow Connector 12"/>
          <p:cNvCxnSpPr/>
          <p:nvPr/>
        </p:nvCxnSpPr>
        <p:spPr bwMode="auto">
          <a:xfrm>
            <a:off x="3681413" y="4516438"/>
            <a:ext cx="627062" cy="611187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19464" name="Straight Arrow Connector 13"/>
          <p:cNvCxnSpPr>
            <a:cxnSpLocks noChangeShapeType="1"/>
          </p:cNvCxnSpPr>
          <p:nvPr/>
        </p:nvCxnSpPr>
        <p:spPr bwMode="auto">
          <a:xfrm flipH="1">
            <a:off x="5048250" y="4500563"/>
            <a:ext cx="579438" cy="642937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465" name="Rectangle 3"/>
          <p:cNvSpPr>
            <a:spLocks noChangeArrowheads="1"/>
          </p:cNvSpPr>
          <p:nvPr/>
        </p:nvSpPr>
        <p:spPr bwMode="auto">
          <a:xfrm>
            <a:off x="4592638" y="4773613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19466" name="Rectangle 22"/>
          <p:cNvSpPr>
            <a:spLocks noChangeArrowheads="1"/>
          </p:cNvSpPr>
          <p:nvPr/>
        </p:nvSpPr>
        <p:spPr bwMode="auto">
          <a:xfrm>
            <a:off x="6384925" y="4524375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19467" name="Rectangle 23"/>
          <p:cNvSpPr>
            <a:spLocks noChangeArrowheads="1"/>
          </p:cNvSpPr>
          <p:nvPr/>
        </p:nvSpPr>
        <p:spPr bwMode="auto">
          <a:xfrm>
            <a:off x="2838450" y="4532313"/>
            <a:ext cx="185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ounded Rectangle 18"/>
          <p:cNvSpPr>
            <a:spLocks noChangeArrowheads="1"/>
          </p:cNvSpPr>
          <p:nvPr/>
        </p:nvSpPr>
        <p:spPr bwMode="auto">
          <a:xfrm>
            <a:off x="5457825" y="3398838"/>
            <a:ext cx="2162175" cy="1166812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‘99’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And Another Step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B63AE8FD-471B-124D-A0EB-3188A9052BBD}" type="slidenum">
              <a:rPr lang="en-US" sz="1400">
                <a:solidFill>
                  <a:srgbClr val="FF8000"/>
                </a:solidFill>
              </a:rPr>
              <a:pPr/>
              <a:t>7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6" name="Rounded Rectangle 5"/>
          <p:cNvSpPr/>
          <p:nvPr/>
        </p:nvSpPr>
        <p:spPr bwMode="auto">
          <a:xfrm>
            <a:off x="3295650" y="1527175"/>
            <a:ext cx="2733675" cy="931863"/>
          </a:xfrm>
          <a:prstGeom prst="roundRect">
            <a:avLst/>
          </a:prstGeom>
          <a:solidFill>
            <a:schemeClr val="accent5">
              <a:lumMod val="7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dirty="0"/>
              <a:t> prep conditions and/or split data</a:t>
            </a:r>
          </a:p>
          <a:p>
            <a:pPr algn="ctr">
              <a:buFontTx/>
              <a:buNone/>
              <a:defRPr/>
            </a:pPr>
            <a:endParaRPr lang="en-US" dirty="0"/>
          </a:p>
          <a:p>
            <a:pPr algn="ctr">
              <a:buFontTx/>
              <a:buNone/>
              <a:defRPr/>
            </a:pPr>
            <a:r>
              <a:rPr lang="en-US" sz="2000" dirty="0"/>
              <a:t> </a:t>
            </a:r>
          </a:p>
        </p:txBody>
      </p:sp>
      <p:sp>
        <p:nvSpPr>
          <p:cNvPr id="20485" name="Rounded Rectangle 6"/>
          <p:cNvSpPr>
            <a:spLocks noChangeArrowheads="1"/>
          </p:cNvSpPr>
          <p:nvPr/>
        </p:nvSpPr>
        <p:spPr bwMode="auto">
          <a:xfrm>
            <a:off x="2009775" y="3392488"/>
            <a:ext cx="1865313" cy="1165225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process ‘0’</a:t>
            </a:r>
          </a:p>
          <a:p>
            <a:pPr algn="ctr">
              <a:buFontTx/>
              <a:buNone/>
            </a:pPr>
            <a:r>
              <a:rPr lang="en-US" sz="2000"/>
              <a:t>(filter output)</a:t>
            </a:r>
          </a:p>
        </p:txBody>
      </p:sp>
      <p:sp>
        <p:nvSpPr>
          <p:cNvPr id="20486" name="Rounded Rectangle 8"/>
          <p:cNvSpPr>
            <a:spLocks noChangeArrowheads="1"/>
          </p:cNvSpPr>
          <p:nvPr/>
        </p:nvSpPr>
        <p:spPr bwMode="auto">
          <a:xfrm>
            <a:off x="3311525" y="5151438"/>
            <a:ext cx="2749550" cy="1166812"/>
          </a:xfrm>
          <a:prstGeom prst="roundRect">
            <a:avLst>
              <a:gd name="adj" fmla="val 16667"/>
            </a:avLst>
          </a:prstGeom>
          <a:solidFill>
            <a:srgbClr val="48964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buFontTx/>
              <a:buNone/>
            </a:pPr>
            <a:r>
              <a:rPr lang="en-US"/>
              <a:t>combine, assess results</a:t>
            </a:r>
            <a:endParaRPr lang="en-US" sz="1600"/>
          </a:p>
          <a:p>
            <a:pPr algn="ctr">
              <a:buFontTx/>
              <a:buNone/>
            </a:pPr>
            <a:endParaRPr lang="en-US" sz="1600"/>
          </a:p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10" name="Rounded Rectangle 9"/>
          <p:cNvSpPr/>
          <p:nvPr/>
        </p:nvSpPr>
        <p:spPr bwMode="auto">
          <a:xfrm>
            <a:off x="3810000" y="3006725"/>
            <a:ext cx="1720850" cy="1173163"/>
          </a:xfrm>
          <a:prstGeom prst="round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 algn="ctr">
              <a:buFontTx/>
              <a:buNone/>
              <a:defRPr/>
            </a:pPr>
            <a:r>
              <a:rPr lang="en-US" sz="8000" b="1" dirty="0">
                <a:solidFill>
                  <a:schemeClr val="accent6"/>
                </a:solidFill>
              </a:rPr>
              <a:t>. . .</a:t>
            </a:r>
          </a:p>
        </p:txBody>
      </p:sp>
      <p:cxnSp>
        <p:nvCxnSpPr>
          <p:cNvPr id="11" name="Straight Arrow Connector 10"/>
          <p:cNvCxnSpPr/>
          <p:nvPr/>
        </p:nvCxnSpPr>
        <p:spPr bwMode="auto">
          <a:xfrm>
            <a:off x="4662488" y="2792413"/>
            <a:ext cx="996950" cy="679450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489" name="Straight Arrow Connector 11"/>
          <p:cNvCxnSpPr>
            <a:cxnSpLocks noChangeShapeType="1"/>
          </p:cNvCxnSpPr>
          <p:nvPr/>
        </p:nvCxnSpPr>
        <p:spPr bwMode="auto">
          <a:xfrm flipH="1">
            <a:off x="3649663" y="2792413"/>
            <a:ext cx="1012825" cy="663575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3" name="Straight Arrow Connector 12"/>
          <p:cNvCxnSpPr/>
          <p:nvPr/>
        </p:nvCxnSpPr>
        <p:spPr bwMode="auto">
          <a:xfrm>
            <a:off x="3681413" y="4516438"/>
            <a:ext cx="627062" cy="611187"/>
          </a:xfrm>
          <a:prstGeom prst="straightConnector1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0491" name="Straight Arrow Connector 13"/>
          <p:cNvCxnSpPr>
            <a:cxnSpLocks noChangeShapeType="1"/>
          </p:cNvCxnSpPr>
          <p:nvPr/>
        </p:nvCxnSpPr>
        <p:spPr bwMode="auto">
          <a:xfrm flipH="1">
            <a:off x="5048250" y="4500563"/>
            <a:ext cx="579438" cy="642937"/>
          </a:xfrm>
          <a:prstGeom prst="straightConnector1">
            <a:avLst/>
          </a:prstGeom>
          <a:noFill/>
          <a:ln w="57150">
            <a:solidFill>
              <a:srgbClr val="000000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2" name="Straight Arrow Connector 14"/>
          <p:cNvCxnSpPr>
            <a:cxnSpLocks noChangeShapeType="1"/>
          </p:cNvCxnSpPr>
          <p:nvPr/>
        </p:nvCxnSpPr>
        <p:spPr bwMode="auto">
          <a:xfrm flipH="1">
            <a:off x="4083050" y="2792413"/>
            <a:ext cx="579438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3" name="Straight Arrow Connector 15"/>
          <p:cNvCxnSpPr>
            <a:cxnSpLocks noChangeShapeType="1"/>
          </p:cNvCxnSpPr>
          <p:nvPr/>
        </p:nvCxnSpPr>
        <p:spPr bwMode="auto">
          <a:xfrm>
            <a:off x="4662488" y="2792413"/>
            <a:ext cx="561975" cy="823912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494" name="Straight Arrow Connector 16"/>
          <p:cNvCxnSpPr>
            <a:cxnSpLocks noChangeShapeType="1"/>
          </p:cNvCxnSpPr>
          <p:nvPr/>
        </p:nvCxnSpPr>
        <p:spPr bwMode="auto">
          <a:xfrm>
            <a:off x="4662488" y="2792413"/>
            <a:ext cx="0" cy="873125"/>
          </a:xfrm>
          <a:prstGeom prst="straightConnector1">
            <a:avLst/>
          </a:prstGeom>
          <a:noFill/>
          <a:ln w="12700">
            <a:solidFill>
              <a:srgbClr val="000000"/>
            </a:solidFill>
            <a:prstDash val="sysDash"/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0495" name="Rectangle 3"/>
          <p:cNvSpPr>
            <a:spLocks noChangeArrowheads="1"/>
          </p:cNvSpPr>
          <p:nvPr/>
        </p:nvSpPr>
        <p:spPr bwMode="auto">
          <a:xfrm>
            <a:off x="4592638" y="4773613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20496" name="Rectangle 22"/>
          <p:cNvSpPr>
            <a:spLocks noChangeArrowheads="1"/>
          </p:cNvSpPr>
          <p:nvPr/>
        </p:nvSpPr>
        <p:spPr bwMode="auto">
          <a:xfrm>
            <a:off x="6384925" y="4524375"/>
            <a:ext cx="18415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  <p:sp>
        <p:nvSpPr>
          <p:cNvPr id="20497" name="Rectangle 23"/>
          <p:cNvSpPr>
            <a:spLocks noChangeArrowheads="1"/>
          </p:cNvSpPr>
          <p:nvPr/>
        </p:nvSpPr>
        <p:spPr bwMode="auto">
          <a:xfrm>
            <a:off x="2838450" y="4532313"/>
            <a:ext cx="185738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>
              <a:buFontTx/>
              <a:buNone/>
            </a:pPr>
            <a:r>
              <a:rPr lang="en-US" sz="2000"/>
              <a:t>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End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Up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With </a:t>
            </a: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This?</a:t>
            </a:r>
            <a:endParaRPr lang="en-US" i="1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150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724900" y="6369050"/>
            <a:ext cx="419100" cy="457200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ECC9607-58D1-4F47-BFEF-9D14C73A0388}" type="slidenum">
              <a:rPr lang="en-US" sz="1400">
                <a:solidFill>
                  <a:srgbClr val="FF8000"/>
                </a:solidFill>
              </a:rPr>
              <a:pPr/>
              <a:t>8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21507" name="TextBox 3"/>
          <p:cNvSpPr txBox="1">
            <a:spLocks noChangeArrowheads="1"/>
          </p:cNvSpPr>
          <p:nvPr/>
        </p:nvSpPr>
        <p:spPr bwMode="auto">
          <a:xfrm>
            <a:off x="311150" y="3173413"/>
            <a:ext cx="1824038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4800" b="1">
                <a:solidFill>
                  <a:schemeClr val="accent1"/>
                </a:solidFill>
              </a:rPr>
              <a:t>DATA</a:t>
            </a:r>
          </a:p>
        </p:txBody>
      </p:sp>
      <p:grpSp>
        <p:nvGrpSpPr>
          <p:cNvPr id="21510" name="Group 2"/>
          <p:cNvGrpSpPr>
            <a:grpSpLocks/>
          </p:cNvGrpSpPr>
          <p:nvPr/>
        </p:nvGrpSpPr>
        <p:grpSpPr bwMode="auto">
          <a:xfrm>
            <a:off x="2733675" y="2638425"/>
            <a:ext cx="1746250" cy="1947863"/>
            <a:chOff x="3332755" y="2568004"/>
            <a:chExt cx="2576557" cy="2459726"/>
          </a:xfrm>
        </p:grpSpPr>
        <p:sp>
          <p:nvSpPr>
            <p:cNvPr id="21515" name="Rounded Rectangle 18"/>
            <p:cNvSpPr>
              <a:spLocks noChangeArrowheads="1"/>
            </p:cNvSpPr>
            <p:nvPr/>
          </p:nvSpPr>
          <p:spPr bwMode="auto">
            <a:xfrm>
              <a:off x="4916310" y="3464414"/>
              <a:ext cx="993002" cy="624816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>
                <a:buFontTx/>
                <a:buNone/>
              </a:pPr>
              <a:endParaRPr lang="en-US" sz="2000"/>
            </a:p>
          </p:txBody>
        </p:sp>
        <p:sp>
          <p:nvSpPr>
            <p:cNvPr id="54" name="Rounded Rectangle 53"/>
            <p:cNvSpPr/>
            <p:nvPr/>
          </p:nvSpPr>
          <p:spPr bwMode="auto">
            <a:xfrm>
              <a:off x="3923021" y="2568004"/>
              <a:ext cx="1255486" cy="499163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>
                <a:buFontTx/>
                <a:buNone/>
                <a:defRPr/>
              </a:pPr>
              <a:r>
                <a:rPr lang="en-US" dirty="0"/>
                <a:t> </a:t>
              </a:r>
            </a:p>
            <a:p>
              <a:pPr algn="ctr">
                <a:buFontTx/>
                <a:buNone/>
                <a:defRPr/>
              </a:pPr>
              <a:r>
                <a:rPr lang="en-US" sz="2000" dirty="0"/>
                <a:t> </a:t>
              </a:r>
            </a:p>
          </p:txBody>
        </p:sp>
        <p:sp>
          <p:nvSpPr>
            <p:cNvPr id="21517" name="Rounded Rectangle 6"/>
            <p:cNvSpPr>
              <a:spLocks noChangeArrowheads="1"/>
            </p:cNvSpPr>
            <p:nvPr/>
          </p:nvSpPr>
          <p:spPr bwMode="auto">
            <a:xfrm>
              <a:off x="3332755" y="3461014"/>
              <a:ext cx="856665" cy="623966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>
                <a:buFontTx/>
                <a:buNone/>
              </a:pPr>
              <a:endParaRPr lang="en-US" sz="2000"/>
            </a:p>
          </p:txBody>
        </p:sp>
        <p:sp>
          <p:nvSpPr>
            <p:cNvPr id="21518" name="Rounded Rectangle 8"/>
            <p:cNvSpPr>
              <a:spLocks noChangeArrowheads="1"/>
            </p:cNvSpPr>
            <p:nvPr/>
          </p:nvSpPr>
          <p:spPr bwMode="auto">
            <a:xfrm>
              <a:off x="3930598" y="4402914"/>
              <a:ext cx="1262761" cy="624816"/>
            </a:xfrm>
            <a:prstGeom prst="roundRect">
              <a:avLst>
                <a:gd name="adj" fmla="val 16667"/>
              </a:avLst>
            </a:prstGeom>
            <a:solidFill>
              <a:srgbClr val="4896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>
                <a:buFontTx/>
                <a:buNone/>
              </a:pPr>
              <a:endParaRPr lang="en-US" sz="2000"/>
            </a:p>
          </p:txBody>
        </p:sp>
        <p:sp>
          <p:nvSpPr>
            <p:cNvPr id="57" name="Rounded Rectangle 56"/>
            <p:cNvSpPr/>
            <p:nvPr/>
          </p:nvSpPr>
          <p:spPr bwMode="auto">
            <a:xfrm>
              <a:off x="4159596" y="3253600"/>
              <a:ext cx="789363" cy="629465"/>
            </a:xfrm>
            <a:prstGeom prst="roundRect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 algn="ctr">
                <a:buFontTx/>
                <a:buNone/>
                <a:defRPr/>
              </a:pPr>
              <a:endParaRPr lang="en-US" sz="8000" b="1" dirty="0">
                <a:solidFill>
                  <a:schemeClr val="accent6"/>
                </a:solidFill>
              </a:endParaRPr>
            </a:p>
          </p:txBody>
        </p:sp>
        <p:cxnSp>
          <p:nvCxnSpPr>
            <p:cNvPr id="58" name="Straight Arrow Connector 57"/>
            <p:cNvCxnSpPr/>
            <p:nvPr/>
          </p:nvCxnSpPr>
          <p:spPr bwMode="auto">
            <a:xfrm>
              <a:off x="4550764" y="3139334"/>
              <a:ext cx="459096" cy="364849"/>
            </a:xfrm>
            <a:prstGeom prst="straightConnector1">
              <a:avLst/>
            </a:prstGeom>
            <a:noFill/>
            <a:ln w="571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1521" name="Straight Arrow Connector 11"/>
            <p:cNvCxnSpPr>
              <a:cxnSpLocks noChangeShapeType="1"/>
            </p:cNvCxnSpPr>
            <p:nvPr/>
          </p:nvCxnSpPr>
          <p:spPr bwMode="auto">
            <a:xfrm flipH="1">
              <a:off x="4085891" y="3139679"/>
              <a:ext cx="465151" cy="355338"/>
            </a:xfrm>
            <a:prstGeom prst="straightConnector1">
              <a:avLst/>
            </a:prstGeom>
            <a:noFill/>
            <a:ln w="57150">
              <a:solidFill>
                <a:srgbClr val="00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0" name="Straight Arrow Connector 59"/>
            <p:cNvCxnSpPr/>
            <p:nvPr/>
          </p:nvCxnSpPr>
          <p:spPr bwMode="auto">
            <a:xfrm>
              <a:off x="4101037" y="4063485"/>
              <a:ext cx="288107" cy="326761"/>
            </a:xfrm>
            <a:prstGeom prst="straightConnector1">
              <a:avLst/>
            </a:prstGeom>
            <a:noFill/>
            <a:ln w="57150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1523" name="Straight Arrow Connector 13"/>
            <p:cNvCxnSpPr>
              <a:cxnSpLocks noChangeShapeType="1"/>
            </p:cNvCxnSpPr>
            <p:nvPr/>
          </p:nvCxnSpPr>
          <p:spPr bwMode="auto">
            <a:xfrm flipH="1">
              <a:off x="4728208" y="4054377"/>
              <a:ext cx="266113" cy="344286"/>
            </a:xfrm>
            <a:prstGeom prst="straightConnector1">
              <a:avLst/>
            </a:prstGeom>
            <a:noFill/>
            <a:ln w="57150">
              <a:solidFill>
                <a:srgbClr val="000000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24" name="Straight Arrow Connector 14"/>
            <p:cNvCxnSpPr>
              <a:cxnSpLocks noChangeShapeType="1"/>
            </p:cNvCxnSpPr>
            <p:nvPr/>
          </p:nvCxnSpPr>
          <p:spPr bwMode="auto">
            <a:xfrm flipH="1">
              <a:off x="4284929" y="3139679"/>
              <a:ext cx="266113" cy="441197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prstDash val="sysDash"/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25" name="Straight Arrow Connector 15"/>
            <p:cNvCxnSpPr>
              <a:cxnSpLocks noChangeShapeType="1"/>
            </p:cNvCxnSpPr>
            <p:nvPr/>
          </p:nvCxnSpPr>
          <p:spPr bwMode="auto">
            <a:xfrm>
              <a:off x="4551042" y="3139679"/>
              <a:ext cx="258093" cy="441197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prstDash val="sysDash"/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26" name="Straight Arrow Connector 16"/>
            <p:cNvCxnSpPr>
              <a:cxnSpLocks noChangeShapeType="1"/>
            </p:cNvCxnSpPr>
            <p:nvPr/>
          </p:nvCxnSpPr>
          <p:spPr bwMode="auto">
            <a:xfrm>
              <a:off x="4551042" y="3139679"/>
              <a:ext cx="0" cy="467550"/>
            </a:xfrm>
            <a:prstGeom prst="straightConnector1">
              <a:avLst/>
            </a:prstGeom>
            <a:noFill/>
            <a:ln w="12700">
              <a:solidFill>
                <a:srgbClr val="000000"/>
              </a:solidFill>
              <a:prstDash val="sysDash"/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527" name="Rectangle 3"/>
            <p:cNvSpPr>
              <a:spLocks noChangeArrowheads="1"/>
            </p:cNvSpPr>
            <p:nvPr/>
          </p:nvSpPr>
          <p:spPr bwMode="auto">
            <a:xfrm>
              <a:off x="4518963" y="4200592"/>
              <a:ext cx="84573" cy="2142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>
                <a:buFontTx/>
                <a:buNone/>
              </a:pPr>
              <a:r>
                <a:rPr lang="en-US" sz="2000"/>
                <a:t> </a:t>
              </a:r>
            </a:p>
          </p:txBody>
        </p:sp>
        <p:sp>
          <p:nvSpPr>
            <p:cNvPr id="21528" name="Rectangle 22"/>
            <p:cNvSpPr>
              <a:spLocks noChangeArrowheads="1"/>
            </p:cNvSpPr>
            <p:nvPr/>
          </p:nvSpPr>
          <p:spPr bwMode="auto">
            <a:xfrm>
              <a:off x="5342090" y="4067128"/>
              <a:ext cx="84573" cy="2142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>
                <a:buFontTx/>
                <a:buNone/>
              </a:pPr>
              <a:r>
                <a:rPr lang="en-US" sz="2000"/>
                <a:t> </a:t>
              </a:r>
            </a:p>
          </p:txBody>
        </p:sp>
        <p:sp>
          <p:nvSpPr>
            <p:cNvPr id="21529" name="Rectangle 23"/>
            <p:cNvSpPr>
              <a:spLocks noChangeArrowheads="1"/>
            </p:cNvSpPr>
            <p:nvPr/>
          </p:nvSpPr>
          <p:spPr bwMode="auto">
            <a:xfrm>
              <a:off x="3713333" y="4071379"/>
              <a:ext cx="85302" cy="2142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algn="ctr">
                <a:buFontTx/>
                <a:buNone/>
              </a:pPr>
              <a:r>
                <a:rPr lang="en-US" sz="2000"/>
                <a:t> </a:t>
              </a:r>
            </a:p>
          </p:txBody>
        </p:sp>
      </p:grpSp>
      <p:sp>
        <p:nvSpPr>
          <p:cNvPr id="21511" name="TextBox 3"/>
          <p:cNvSpPr txBox="1">
            <a:spLocks noChangeArrowheads="1"/>
          </p:cNvSpPr>
          <p:nvPr/>
        </p:nvSpPr>
        <p:spPr bwMode="auto">
          <a:xfrm>
            <a:off x="5084763" y="2814638"/>
            <a:ext cx="1089025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9600" b="1">
                <a:solidFill>
                  <a:srgbClr val="000000"/>
                </a:solidFill>
              </a:rPr>
              <a:t>?</a:t>
            </a:r>
          </a:p>
        </p:txBody>
      </p:sp>
      <p:cxnSp>
        <p:nvCxnSpPr>
          <p:cNvPr id="5" name="Straight Arrow Connector 4"/>
          <p:cNvCxnSpPr>
            <a:stCxn id="21507" idx="3"/>
            <a:endCxn id="21517" idx="1"/>
          </p:cNvCxnSpPr>
          <p:nvPr/>
        </p:nvCxnSpPr>
        <p:spPr bwMode="auto">
          <a:xfrm>
            <a:off x="2135188" y="3589338"/>
            <a:ext cx="598487" cy="3175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21515" idx="3"/>
            <a:endCxn id="21511" idx="1"/>
          </p:cNvCxnSpPr>
          <p:nvPr/>
        </p:nvCxnSpPr>
        <p:spPr bwMode="auto">
          <a:xfrm>
            <a:off x="4479925" y="3595688"/>
            <a:ext cx="604838" cy="3175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" name="Straight Arrow Connector 21510"/>
          <p:cNvCxnSpPr>
            <a:stCxn id="21511" idx="3"/>
          </p:cNvCxnSpPr>
          <p:nvPr/>
        </p:nvCxnSpPr>
        <p:spPr bwMode="auto">
          <a:xfrm flipV="1">
            <a:off x="6173788" y="3594100"/>
            <a:ext cx="519112" cy="4763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Picture 2" descr="Nobel_Priz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0283" y="2709575"/>
            <a:ext cx="1681043" cy="165414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Building a Good Workflow</a:t>
            </a:r>
            <a:endParaRPr lang="en-US" i="1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612775" y="1333500"/>
            <a:ext cx="8302625" cy="487680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Draw out the </a:t>
            </a:r>
            <a:r>
              <a:rPr lang="en-US" sz="2600" i="1" dirty="0" smtClean="0">
                <a:latin typeface="Arial" charset="0"/>
                <a:ea typeface="ＭＳ Ｐゴシック" charset="0"/>
                <a:cs typeface="ＭＳ Ｐゴシック" charset="0"/>
              </a:rPr>
              <a:t>general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 workflow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Define details (test ‘pieces’ with </a:t>
            </a:r>
            <a:r>
              <a:rPr lang="en-US" sz="2600" dirty="0" err="1" smtClean="0">
                <a:latin typeface="Arial" charset="0"/>
                <a:ea typeface="ＭＳ Ｐゴシック" charset="0"/>
                <a:cs typeface="ＭＳ Ｐゴシック" charset="0"/>
              </a:rPr>
              <a:t>HTCondor</a:t>
            </a: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 jobs)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divide or consolidate ‘pieces’</a:t>
            </a:r>
          </a:p>
          <a:p>
            <a:pPr marL="914400" lvl="1" indent="-514350">
              <a:defRPr/>
            </a:pPr>
            <a:r>
              <a:rPr lang="en-US" sz="2200" dirty="0">
                <a:latin typeface="Arial" charset="0"/>
                <a:ea typeface="ＭＳ Ｐゴシック" charset="0"/>
                <a:cs typeface="ＭＳ Ｐゴシック" charset="0"/>
              </a:rPr>
              <a:t>d</a:t>
            </a: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etermine resource requirements</a:t>
            </a:r>
          </a:p>
          <a:p>
            <a:pPr marL="914400" lvl="1" indent="-514350">
              <a:defRPr/>
            </a:pPr>
            <a:r>
              <a:rPr lang="en-US" sz="2200" dirty="0" smtClean="0">
                <a:latin typeface="Arial" charset="0"/>
                <a:ea typeface="ＭＳ Ｐゴシック" charset="0"/>
                <a:cs typeface="ＭＳ Ｐゴシック" charset="0"/>
              </a:rPr>
              <a:t>identify steps to be automated or checked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Build it modularly; test and optimize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b="1" dirty="0" smtClean="0">
                <a:latin typeface="Arial" charset="0"/>
                <a:ea typeface="ＭＳ Ｐゴシック" charset="0"/>
                <a:cs typeface="ＭＳ Ｐゴシック" charset="0"/>
              </a:rPr>
              <a:t>Scale-up gradually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Make it work consistently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What more can you automate or error-check?</a:t>
            </a:r>
          </a:p>
          <a:p>
            <a:pPr marL="0" indent="0">
              <a:buFont typeface="Times" charset="0"/>
              <a:buNone/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r>
              <a:rPr lang="en-US" sz="2600" dirty="0" smtClean="0">
                <a:latin typeface="Arial" charset="0"/>
                <a:ea typeface="ＭＳ Ｐゴシック" charset="0"/>
                <a:cs typeface="ＭＳ Ｐゴシック" charset="0"/>
              </a:rPr>
              <a:t>(And remember to document!)</a:t>
            </a: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defRPr/>
            </a:pPr>
            <a:endParaRPr lang="en-US" sz="2600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B6CCC86-ED3D-E14C-A23B-54736D1A9220}" type="slidenum">
              <a:rPr lang="en-US" sz="1400">
                <a:solidFill>
                  <a:srgbClr val="FF8000"/>
                </a:solidFill>
              </a:rPr>
              <a:pPr/>
              <a:t>9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OSG-Summer-School-Template.pot</Template>
  <TotalTime>17149</TotalTime>
  <Words>1502</Words>
  <Application>Microsoft Macintosh PowerPoint</Application>
  <PresentationFormat>On-screen Show (4:3)</PresentationFormat>
  <Paragraphs>321</Paragraphs>
  <Slides>34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OSG-Summer-School-Template</vt:lpstr>
      <vt:lpstr>Workflows: from Development to Automated Production Friday morning, 10:30 am </vt:lpstr>
      <vt:lpstr>Or, Getting the most out of workflows, part 2</vt:lpstr>
      <vt:lpstr>Building a Good Workflow</vt:lpstr>
      <vt:lpstr>To Get Here …</vt:lpstr>
      <vt:lpstr>Start Here</vt:lpstr>
      <vt:lpstr>Add a Step</vt:lpstr>
      <vt:lpstr>And Another Step</vt:lpstr>
      <vt:lpstr>End Up With This?</vt:lpstr>
      <vt:lpstr>Building a Good Workflow</vt:lpstr>
      <vt:lpstr>Scaling Workflows</vt:lpstr>
      <vt:lpstr>Scaling Up: OSG Rules of Thumb</vt:lpstr>
      <vt:lpstr>Testing, Testing, 1-2-3 …</vt:lpstr>
      <vt:lpstr>Scaling Up - Things to Think About</vt:lpstr>
      <vt:lpstr>Solutions for More Jobs</vt:lpstr>
      <vt:lpstr>Solutions for Larger Files</vt:lpstr>
      <vt:lpstr>Self-Checkpointing</vt:lpstr>
      <vt:lpstr>Building a Good Workflow</vt:lpstr>
      <vt:lpstr>Robust Workflows</vt:lpstr>
      <vt:lpstr>Make It Run Everywhere</vt:lpstr>
      <vt:lpstr>The Spectrum</vt:lpstr>
      <vt:lpstr>Make It Work Everytime</vt:lpstr>
      <vt:lpstr>Performance Surprises </vt:lpstr>
      <vt:lpstr>Error Checks Are Essential</vt:lpstr>
      <vt:lpstr>Handling Failures</vt:lpstr>
      <vt:lpstr>Make It Run(-able) for Someone Else</vt:lpstr>
      <vt:lpstr>Building a Good Workflow</vt:lpstr>
      <vt:lpstr>Automate All The Things?</vt:lpstr>
      <vt:lpstr>Automation Trade-offs</vt:lpstr>
      <vt:lpstr>Make It Work Unattended </vt:lpstr>
      <vt:lpstr>Building a Good Workflow</vt:lpstr>
      <vt:lpstr>Documentation at Multiple Levels</vt:lpstr>
      <vt:lpstr>parting thoughts</vt:lpstr>
      <vt:lpstr>Getting Research Done</vt:lpstr>
      <vt:lpstr>Questions?</vt:lpstr>
    </vt:vector>
  </TitlesOfParts>
  <Manager>OSG Resource Managers</Manager>
  <Company>University of Wisconsin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Alain Roy</dc:creator>
  <cp:lastModifiedBy>Christina Koch</cp:lastModifiedBy>
  <cp:revision>211</cp:revision>
  <cp:lastPrinted>2007-02-13T22:42:37Z</cp:lastPrinted>
  <dcterms:created xsi:type="dcterms:W3CDTF">2010-07-18T15:11:48Z</dcterms:created>
  <dcterms:modified xsi:type="dcterms:W3CDTF">2018-07-13T01:16:42Z</dcterms:modified>
</cp:coreProperties>
</file>

<file path=docProps/thumbnail.jpeg>
</file>